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313" r:id="rId4"/>
    <p:sldId id="258" r:id="rId5"/>
    <p:sldId id="259" r:id="rId6"/>
    <p:sldId id="260" r:id="rId7"/>
    <p:sldId id="261" r:id="rId8"/>
    <p:sldId id="262" r:id="rId9"/>
    <p:sldId id="263" r:id="rId10"/>
    <p:sldId id="264" r:id="rId11"/>
    <p:sldId id="281"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310" r:id="rId44"/>
    <p:sldId id="311" r:id="rId45"/>
    <p:sldId id="312" r:id="rId46"/>
    <p:sldId id="315" r:id="rId47"/>
    <p:sldId id="316" r:id="rId48"/>
    <p:sldId id="317" r:id="rId49"/>
    <p:sldId id="318" r:id="rId5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6" autoAdjust="0"/>
    <p:restoredTop sz="94660"/>
  </p:normalViewPr>
  <p:slideViewPr>
    <p:cSldViewPr snapToGrid="0">
      <p:cViewPr varScale="1">
        <p:scale>
          <a:sx n="90" d="100"/>
          <a:sy n="90" d="100"/>
        </p:scale>
        <p:origin x="132"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 Id="rId3" Type="http://schemas.openxmlformats.org/officeDocument/2006/relationships/slide" Target="slides/slide2.xml"/></Relationships>
</file>

<file path=ppt/media/image1.jpeg>
</file>

<file path=ppt/media/image2.jpe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7/5/2017</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oui.doleta.gov/unemploy/DataDashboard.asp"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piketty.pse.ens.fr/en/capital21c2" TargetMode="External"/><Relationship Id="rId2" Type="http://schemas.openxmlformats.org/officeDocument/2006/relationships/hyperlink" Target="http://wid.world/data/"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9.emf"/></Relationships>
</file>

<file path=ppt/slides/_rels/slide2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0.emf"/></Relationships>
</file>

<file path=ppt/slides/_rels/slide2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1.emf"/></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3.emf"/></Relationships>
</file>

<file path=ppt/slides/_rels/slide32.xml.rels><?xml version="1.0" encoding="UTF-8" standalone="yes"?>
<Relationships xmlns="http://schemas.openxmlformats.org/package/2006/relationships"><Relationship Id="rId3" Type="http://schemas.openxmlformats.org/officeDocument/2006/relationships/hyperlink" Target="http://sedac.ciesin.columbia.edu/plue/gpw" TargetMode="External"/><Relationship Id="rId2" Type="http://schemas.openxmlformats.org/officeDocument/2006/relationships/hyperlink" Target="http://gecon.yale.edu/"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4.emf"/></Relationships>
</file>

<file path=ppt/slides/_rels/slide35.xml.rels><?xml version="1.0" encoding="UTF-8" standalone="yes"?>
<Relationships xmlns="http://schemas.openxmlformats.org/package/2006/relationships"><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hyperlink" Target="https://academic.oup.com/qje/article/129/4/1553/1853754/Where-is-the-land-of-Opportunity-The-Geography-of#supplementary-data" TargetMode="Externa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6.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27.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28.emf"/></Relationships>
</file>

<file path=ppt/slides/_rels/slide41.x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s://www.dol.gov/opa/media/press/eta/ui/current.htm" TargetMode="External"/><Relationship Id="rId2" Type="http://schemas.openxmlformats.org/officeDocument/2006/relationships/hyperlink" Target="https://www.census.gov/retail/marts/www/timeseries.html" TargetMode="External"/><Relationship Id="rId1" Type="http://schemas.openxmlformats.org/officeDocument/2006/relationships/slideLayout" Target="../slideLayouts/slideLayout2.xml"/><Relationship Id="rId5" Type="http://schemas.openxmlformats.org/officeDocument/2006/relationships/hyperlink" Target="http://www.roymorgan.com/news/polls/consumer-confidence.cfm" TargetMode="External"/><Relationship Id="rId4" Type="http://schemas.openxmlformats.org/officeDocument/2006/relationships/hyperlink" Target="http://partnernet.hktb.com/"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30.e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31.e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s://pdfs.semanticscholar.org/4586/689e025d189d632f41ebcf25e3e41912bc31.pdf" TargetMode="External"/><Relationship Id="rId2" Type="http://schemas.openxmlformats.org/officeDocument/2006/relationships/hyperlink" Target="http://proceedings.mlr.press/v2/shaw07a/shaw07a.pdf"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32.emf"/><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hyperlink" Target="http://science.sciencemag.org/content/311/5757/88" TargetMode="External"/><Relationship Id="rId2" Type="http://schemas.openxmlformats.org/officeDocument/2006/relationships/hyperlink" Target="http://www.pnas.org/content/101/40/14333.abstract" TargetMode="External"/><Relationship Id="rId1" Type="http://schemas.openxmlformats.org/officeDocument/2006/relationships/slideLayout" Target="../slideLayouts/slideLayout2.xml"/><Relationship Id="rId4" Type="http://schemas.openxmlformats.org/officeDocument/2006/relationships/hyperlink" Target="https://pdfs.semanticscholar.org/0d8e/7cda7d8a2ff737c0ad72f31dfd4d80d3a09a.pdf" TargetMode="External"/></Relationships>
</file>

<file path=ppt/slides/_rels/slide5.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0.emf"/></Relationships>
</file>

<file path=ppt/slides/_rels/slide9.xml.rels><?xml version="1.0" encoding="UTF-8" standalone="yes"?>
<Relationships xmlns="http://schemas.openxmlformats.org/package/2006/relationships"><Relationship Id="rId2" Type="http://schemas.openxmlformats.org/officeDocument/2006/relationships/hyperlink" Target="http://databank.worldbank.org/data/reports.aspx?source=world-development-indicators"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9AA55-CCB2-42BA-A668-0E746558042A}"/>
              </a:ext>
            </a:extLst>
          </p:cNvPr>
          <p:cNvSpPr>
            <a:spLocks noGrp="1"/>
          </p:cNvSpPr>
          <p:nvPr>
            <p:ph type="ctrTitle"/>
          </p:nvPr>
        </p:nvSpPr>
        <p:spPr>
          <a:xfrm>
            <a:off x="2692398" y="1786071"/>
            <a:ext cx="6815669" cy="1515533"/>
          </a:xfrm>
        </p:spPr>
        <p:txBody>
          <a:bodyPr/>
          <a:lstStyle/>
          <a:p>
            <a:r>
              <a:rPr lang="en-US" sz="3200" dirty="0"/>
              <a:t>The Applications of Big Data Analytics in Economics</a:t>
            </a:r>
          </a:p>
        </p:txBody>
      </p:sp>
      <p:sp>
        <p:nvSpPr>
          <p:cNvPr id="3" name="Subtitle 2">
            <a:extLst>
              <a:ext uri="{FF2B5EF4-FFF2-40B4-BE49-F238E27FC236}">
                <a16:creationId xmlns:a16="http://schemas.microsoft.com/office/drawing/2014/main" id="{B7DCD686-38EF-4FC1-8BCD-8AFABA472011}"/>
              </a:ext>
            </a:extLst>
          </p:cNvPr>
          <p:cNvSpPr>
            <a:spLocks noGrp="1"/>
          </p:cNvSpPr>
          <p:nvPr>
            <p:ph type="subTitle" idx="1"/>
          </p:nvPr>
        </p:nvSpPr>
        <p:spPr/>
        <p:txBody>
          <a:bodyPr>
            <a:normAutofit lnSpcReduction="10000"/>
          </a:bodyPr>
          <a:lstStyle/>
          <a:p>
            <a:pPr algn="r"/>
            <a:endParaRPr lang="en-US" dirty="0"/>
          </a:p>
          <a:p>
            <a:pPr algn="r"/>
            <a:r>
              <a:rPr lang="en-US" dirty="0"/>
              <a:t>Prof. </a:t>
            </a:r>
            <a:r>
              <a:rPr lang="en-US" dirty="0" err="1"/>
              <a:t>Weiqing</a:t>
            </a:r>
            <a:r>
              <a:rPr lang="en-US" dirty="0"/>
              <a:t> Gu</a:t>
            </a:r>
          </a:p>
          <a:p>
            <a:pPr algn="r"/>
            <a:r>
              <a:rPr lang="en-US" dirty="0"/>
              <a:t>TA: Zhijun Gao</a:t>
            </a:r>
          </a:p>
        </p:txBody>
      </p:sp>
    </p:spTree>
    <p:extLst>
      <p:ext uri="{BB962C8B-B14F-4D97-AF65-F5344CB8AC3E}">
        <p14:creationId xmlns:p14="http://schemas.microsoft.com/office/powerpoint/2010/main" val="2379339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2"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CCDD2A01-2FE5-4F29-B0B6-80DD811C5FE2}"/>
              </a:ext>
            </a:extLst>
          </p:cNvPr>
          <p:cNvPicPr>
            <a:picLocks noChangeAspect="1"/>
          </p:cNvPicPr>
          <p:nvPr/>
        </p:nvPicPr>
        <p:blipFill>
          <a:blip r:embed="rId4"/>
          <a:stretch>
            <a:fillRect/>
          </a:stretch>
        </p:blipFill>
        <p:spPr>
          <a:xfrm>
            <a:off x="818323" y="694529"/>
            <a:ext cx="5019034" cy="5307854"/>
          </a:xfrm>
          <a:prstGeom prst="rect">
            <a:avLst/>
          </a:prstGeom>
        </p:spPr>
      </p:pic>
      <p:sp>
        <p:nvSpPr>
          <p:cNvPr id="2" name="Title 1">
            <a:extLst>
              <a:ext uri="{FF2B5EF4-FFF2-40B4-BE49-F238E27FC236}">
                <a16:creationId xmlns:a16="http://schemas.microsoft.com/office/drawing/2014/main" id="{10F9B4D2-1224-4C71-A0EE-9FF84BF50FA0}"/>
              </a:ext>
            </a:extLst>
          </p:cNvPr>
          <p:cNvSpPr>
            <a:spLocks noGrp="1"/>
          </p:cNvSpPr>
          <p:nvPr>
            <p:ph type="title"/>
          </p:nvPr>
        </p:nvSpPr>
        <p:spPr>
          <a:xfrm>
            <a:off x="6094412" y="982132"/>
            <a:ext cx="4802185" cy="1303867"/>
          </a:xfrm>
        </p:spPr>
        <p:txBody>
          <a:bodyPr>
            <a:normAutofit/>
          </a:bodyPr>
          <a:lstStyle/>
          <a:p>
            <a:pPr>
              <a:lnSpc>
                <a:spcPct val="80000"/>
              </a:lnSpc>
            </a:pPr>
            <a:r>
              <a:rPr lang="en-US" sz="3100"/>
              <a:t>Figure 5: Quarterly VAR Estimates for GDP and Investment </a:t>
            </a:r>
          </a:p>
        </p:txBody>
      </p:sp>
      <p:sp>
        <p:nvSpPr>
          <p:cNvPr id="3" name="Content Placeholder 2">
            <a:extLst>
              <a:ext uri="{FF2B5EF4-FFF2-40B4-BE49-F238E27FC236}">
                <a16:creationId xmlns:a16="http://schemas.microsoft.com/office/drawing/2014/main" id="{2B7F1961-80D5-497F-83CE-B45B7EB26E1B}"/>
              </a:ext>
            </a:extLst>
          </p:cNvPr>
          <p:cNvSpPr>
            <a:spLocks noGrp="1"/>
          </p:cNvSpPr>
          <p:nvPr>
            <p:ph idx="1"/>
          </p:nvPr>
        </p:nvSpPr>
        <p:spPr>
          <a:xfrm>
            <a:off x="6094411" y="2440173"/>
            <a:ext cx="5160151" cy="3721394"/>
          </a:xfrm>
        </p:spPr>
        <p:txBody>
          <a:bodyPr>
            <a:normAutofit/>
          </a:bodyPr>
          <a:lstStyle/>
          <a:p>
            <a:r>
              <a:rPr lang="en-US" sz="2000" dirty="0"/>
              <a:t>The two graphs show the impulse response function for GDP and investment to an 112-unit increase of the Economic Policy Uncertainty Index during 2006-2011. </a:t>
            </a:r>
          </a:p>
          <a:p>
            <a:endParaRPr lang="en-US" sz="2000" dirty="0"/>
          </a:p>
          <a:p>
            <a:r>
              <a:rPr lang="en-US" sz="2000" dirty="0"/>
              <a:t>The black solid line is the mean estimate while the dashed outer lines are the one standard-error bands. </a:t>
            </a:r>
          </a:p>
          <a:p>
            <a:endParaRPr lang="en-US" sz="2000" dirty="0"/>
          </a:p>
          <a:p>
            <a:endParaRPr lang="en-US" sz="2000" dirty="0"/>
          </a:p>
          <a:p>
            <a:endParaRPr lang="en-US" sz="2000" dirty="0"/>
          </a:p>
          <a:p>
            <a:pPr marL="0" indent="0">
              <a:buNone/>
            </a:pPr>
            <a:endParaRPr lang="en-US" dirty="0"/>
          </a:p>
        </p:txBody>
      </p:sp>
    </p:spTree>
    <p:extLst>
      <p:ext uri="{BB962C8B-B14F-4D97-AF65-F5344CB8AC3E}">
        <p14:creationId xmlns:p14="http://schemas.microsoft.com/office/powerpoint/2010/main" val="1773317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77860-2B5B-4023-94F5-B6FE95D5D0B3}"/>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C3F20BB5-38B3-4057-9543-36573C1B295D}"/>
              </a:ext>
            </a:extLst>
          </p:cNvPr>
          <p:cNvSpPr>
            <a:spLocks noGrp="1"/>
          </p:cNvSpPr>
          <p:nvPr>
            <p:ph idx="1"/>
          </p:nvPr>
        </p:nvSpPr>
        <p:spPr/>
        <p:txBody>
          <a:bodyPr>
            <a:normAutofit/>
          </a:bodyPr>
          <a:lstStyle/>
          <a:p>
            <a:r>
              <a:rPr lang="en-US" dirty="0"/>
              <a:t>Apart from WDIs, other data sets used in this paper can be found at (below Supplementary Data): </a:t>
            </a:r>
          </a:p>
          <a:p>
            <a:pPr marL="0" indent="0">
              <a:buNone/>
            </a:pPr>
            <a:r>
              <a:rPr lang="en-US" dirty="0"/>
              <a:t>https://academic.oup.com/qje/article/131/4/1593/2468873/Measuring-Economic-Policy-Uncertainty</a:t>
            </a:r>
          </a:p>
        </p:txBody>
      </p:sp>
    </p:spTree>
    <p:extLst>
      <p:ext uri="{BB962C8B-B14F-4D97-AF65-F5344CB8AC3E}">
        <p14:creationId xmlns:p14="http://schemas.microsoft.com/office/powerpoint/2010/main" val="22142198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E3C8B0-8665-4C48-86D6-6DB4C2097A80}"/>
              </a:ext>
            </a:extLst>
          </p:cNvPr>
          <p:cNvSpPr>
            <a:spLocks noGrp="1"/>
          </p:cNvSpPr>
          <p:nvPr>
            <p:ph type="title"/>
          </p:nvPr>
        </p:nvSpPr>
        <p:spPr/>
        <p:txBody>
          <a:bodyPr/>
          <a:lstStyle/>
          <a:p>
            <a:r>
              <a:rPr lang="en-US" dirty="0" err="1"/>
              <a:t>Antenucci</a:t>
            </a:r>
            <a:r>
              <a:rPr lang="en-US" dirty="0"/>
              <a:t>, D. et al. (2014)</a:t>
            </a:r>
          </a:p>
        </p:txBody>
      </p:sp>
      <p:sp>
        <p:nvSpPr>
          <p:cNvPr id="3" name="Content Placeholder 2">
            <a:extLst>
              <a:ext uri="{FF2B5EF4-FFF2-40B4-BE49-F238E27FC236}">
                <a16:creationId xmlns:a16="http://schemas.microsoft.com/office/drawing/2014/main" id="{54EA7B24-947A-4440-9FEF-E040B43A1550}"/>
              </a:ext>
            </a:extLst>
          </p:cNvPr>
          <p:cNvSpPr>
            <a:spLocks noGrp="1"/>
          </p:cNvSpPr>
          <p:nvPr>
            <p:ph idx="1"/>
          </p:nvPr>
        </p:nvSpPr>
        <p:spPr/>
        <p:txBody>
          <a:bodyPr>
            <a:normAutofit fontScale="92500" lnSpcReduction="10000"/>
          </a:bodyPr>
          <a:lstStyle/>
          <a:p>
            <a:r>
              <a:rPr lang="en-US" dirty="0"/>
              <a:t>The authors use data from Twitter to create indexes of job loss, job search, and job posting. </a:t>
            </a:r>
          </a:p>
          <a:p>
            <a:endParaRPr lang="en-US" dirty="0"/>
          </a:p>
          <a:p>
            <a:r>
              <a:rPr lang="en-US" dirty="0"/>
              <a:t>The created indexes are highly correlated with initial claims for unemployment insurance. </a:t>
            </a:r>
          </a:p>
          <a:p>
            <a:endParaRPr lang="en-US" dirty="0"/>
          </a:p>
          <a:p>
            <a:r>
              <a:rPr lang="en-US" dirty="0"/>
              <a:t>The social media indexes also provide real-time indicators of events such as Hurricane Sandy and the shutdown of the U.S. government in 2013. </a:t>
            </a:r>
          </a:p>
        </p:txBody>
      </p:sp>
    </p:spTree>
    <p:extLst>
      <p:ext uri="{BB962C8B-B14F-4D97-AF65-F5344CB8AC3E}">
        <p14:creationId xmlns:p14="http://schemas.microsoft.com/office/powerpoint/2010/main" val="6539684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15E9D-35AC-415D-8F84-C54D1F57AFE9}"/>
              </a:ext>
            </a:extLst>
          </p:cNvPr>
          <p:cNvSpPr>
            <a:spLocks noGrp="1"/>
          </p:cNvSpPr>
          <p:nvPr>
            <p:ph type="title"/>
          </p:nvPr>
        </p:nvSpPr>
        <p:spPr>
          <a:xfrm>
            <a:off x="829492" y="714660"/>
            <a:ext cx="10522131" cy="680787"/>
          </a:xfrm>
        </p:spPr>
        <p:txBody>
          <a:bodyPr>
            <a:noAutofit/>
          </a:bodyPr>
          <a:lstStyle/>
          <a:p>
            <a:r>
              <a:rPr lang="en-US" sz="2000" dirty="0"/>
              <a:t>Figure 1: Initial Claims for Unemployment Insurance and the Social Media Job Loss Index</a:t>
            </a:r>
          </a:p>
        </p:txBody>
      </p:sp>
      <p:pic>
        <p:nvPicPr>
          <p:cNvPr id="4" name="Content Placeholder 3">
            <a:extLst>
              <a:ext uri="{FF2B5EF4-FFF2-40B4-BE49-F238E27FC236}">
                <a16:creationId xmlns:a16="http://schemas.microsoft.com/office/drawing/2014/main" id="{EB176696-EF43-4425-B751-C8FE03D18BE6}"/>
              </a:ext>
            </a:extLst>
          </p:cNvPr>
          <p:cNvPicPr>
            <a:picLocks noGrp="1" noChangeAspect="1"/>
          </p:cNvPicPr>
          <p:nvPr>
            <p:ph idx="1"/>
          </p:nvPr>
        </p:nvPicPr>
        <p:blipFill>
          <a:blip r:embed="rId2"/>
          <a:stretch>
            <a:fillRect/>
          </a:stretch>
        </p:blipFill>
        <p:spPr>
          <a:xfrm>
            <a:off x="654629" y="1319350"/>
            <a:ext cx="10579428" cy="4060724"/>
          </a:xfrm>
          <a:prstGeom prst="rect">
            <a:avLst/>
          </a:prstGeom>
        </p:spPr>
      </p:pic>
      <p:sp>
        <p:nvSpPr>
          <p:cNvPr id="5" name="TextBox 4">
            <a:extLst>
              <a:ext uri="{FF2B5EF4-FFF2-40B4-BE49-F238E27FC236}">
                <a16:creationId xmlns:a16="http://schemas.microsoft.com/office/drawing/2014/main" id="{4DB72848-1006-4F08-9487-B7DD21E3686E}"/>
              </a:ext>
            </a:extLst>
          </p:cNvPr>
          <p:cNvSpPr txBox="1"/>
          <p:nvPr/>
        </p:nvSpPr>
        <p:spPr>
          <a:xfrm>
            <a:off x="1212111" y="5502349"/>
            <a:ext cx="9760689" cy="646331"/>
          </a:xfrm>
          <a:prstGeom prst="rect">
            <a:avLst/>
          </a:prstGeom>
          <a:noFill/>
        </p:spPr>
        <p:txBody>
          <a:bodyPr wrap="square" rtlCol="0">
            <a:spAutoFit/>
          </a:bodyPr>
          <a:lstStyle/>
          <a:p>
            <a:r>
              <a:rPr lang="en-US" dirty="0"/>
              <a:t>The figure shows the Department of Labor’s Initial Claims for Unemployment Insurance and the Social Media Job Loss Index. The two curves demonstrate strong consistency. </a:t>
            </a:r>
          </a:p>
        </p:txBody>
      </p:sp>
    </p:spTree>
    <p:extLst>
      <p:ext uri="{BB962C8B-B14F-4D97-AF65-F5344CB8AC3E}">
        <p14:creationId xmlns:p14="http://schemas.microsoft.com/office/powerpoint/2010/main" val="18788125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1F3322-5634-40B4-A38D-7C564971359F}"/>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092C429B-49F2-41C7-B532-1EBCACDDD1C7}"/>
              </a:ext>
            </a:extLst>
          </p:cNvPr>
          <p:cNvSpPr>
            <a:spLocks noGrp="1"/>
          </p:cNvSpPr>
          <p:nvPr>
            <p:ph idx="1"/>
          </p:nvPr>
        </p:nvSpPr>
        <p:spPr/>
        <p:txBody>
          <a:bodyPr/>
          <a:lstStyle/>
          <a:p>
            <a:pPr marL="0" indent="0">
              <a:buNone/>
            </a:pPr>
            <a:r>
              <a:rPr lang="en-US" dirty="0"/>
              <a:t>Department of Labor’s Initial Claims for Unemployment Insurance:</a:t>
            </a:r>
          </a:p>
          <a:p>
            <a:pPr marL="0" indent="0">
              <a:buNone/>
            </a:pPr>
            <a:r>
              <a:rPr lang="en-US" dirty="0">
                <a:hlinkClick r:id="rId2"/>
              </a:rPr>
              <a:t>https://oui.doleta.gov/unemploy/DataDashboard.asp</a:t>
            </a:r>
            <a:endParaRPr lang="en-US" dirty="0"/>
          </a:p>
          <a:p>
            <a:pPr marL="0" indent="0">
              <a:buNone/>
            </a:pPr>
            <a:endParaRPr lang="en-US" dirty="0"/>
          </a:p>
        </p:txBody>
      </p:sp>
    </p:spTree>
    <p:extLst>
      <p:ext uri="{BB962C8B-B14F-4D97-AF65-F5344CB8AC3E}">
        <p14:creationId xmlns:p14="http://schemas.microsoft.com/office/powerpoint/2010/main" val="897881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9445CA-DFC8-41BD-982D-EE68EA7787A8}"/>
              </a:ext>
            </a:extLst>
          </p:cNvPr>
          <p:cNvSpPr>
            <a:spLocks noGrp="1"/>
          </p:cNvSpPr>
          <p:nvPr>
            <p:ph type="title"/>
          </p:nvPr>
        </p:nvSpPr>
        <p:spPr>
          <a:xfrm>
            <a:off x="1274137" y="849226"/>
            <a:ext cx="9601196" cy="469212"/>
          </a:xfrm>
        </p:spPr>
        <p:txBody>
          <a:bodyPr>
            <a:noAutofit/>
          </a:bodyPr>
          <a:lstStyle/>
          <a:p>
            <a:r>
              <a:rPr lang="en-US" sz="2800" dirty="0"/>
              <a:t>Figure 2: Social Media Indexes for Job Search and Job Posting</a:t>
            </a:r>
          </a:p>
        </p:txBody>
      </p:sp>
      <p:pic>
        <p:nvPicPr>
          <p:cNvPr id="4" name="Content Placeholder 3">
            <a:extLst>
              <a:ext uri="{FF2B5EF4-FFF2-40B4-BE49-F238E27FC236}">
                <a16:creationId xmlns:a16="http://schemas.microsoft.com/office/drawing/2014/main" id="{1932C99F-3A7D-4943-AD13-56BCF442D80C}"/>
              </a:ext>
            </a:extLst>
          </p:cNvPr>
          <p:cNvPicPr>
            <a:picLocks noGrp="1" noChangeAspect="1"/>
          </p:cNvPicPr>
          <p:nvPr>
            <p:ph idx="1"/>
          </p:nvPr>
        </p:nvPicPr>
        <p:blipFill>
          <a:blip r:embed="rId2"/>
          <a:stretch>
            <a:fillRect/>
          </a:stretch>
        </p:blipFill>
        <p:spPr>
          <a:xfrm>
            <a:off x="885640" y="1490806"/>
            <a:ext cx="10273230" cy="3623454"/>
          </a:xfrm>
          <a:prstGeom prst="rect">
            <a:avLst/>
          </a:prstGeom>
        </p:spPr>
      </p:pic>
      <p:sp>
        <p:nvSpPr>
          <p:cNvPr id="5" name="TextBox 4">
            <a:extLst>
              <a:ext uri="{FF2B5EF4-FFF2-40B4-BE49-F238E27FC236}">
                <a16:creationId xmlns:a16="http://schemas.microsoft.com/office/drawing/2014/main" id="{9BF85D8A-1AD7-4CAF-A0AC-AC5C9A674DFC}"/>
              </a:ext>
            </a:extLst>
          </p:cNvPr>
          <p:cNvSpPr txBox="1"/>
          <p:nvPr/>
        </p:nvSpPr>
        <p:spPr>
          <a:xfrm>
            <a:off x="1722474" y="5183372"/>
            <a:ext cx="8920717" cy="646331"/>
          </a:xfrm>
          <a:prstGeom prst="rect">
            <a:avLst/>
          </a:prstGeom>
          <a:noFill/>
        </p:spPr>
        <p:txBody>
          <a:bodyPr wrap="square" rtlCol="0">
            <a:spAutoFit/>
          </a:bodyPr>
          <a:lstStyle/>
          <a:p>
            <a:r>
              <a:rPr lang="en-US" dirty="0"/>
              <a:t>The two indexes are based on factor loadings of the Principle Component Analysis. The graph shows that job search and job posting indexes move in the same direction for each time interval. </a:t>
            </a:r>
          </a:p>
        </p:txBody>
      </p:sp>
    </p:spTree>
    <p:extLst>
      <p:ext uri="{BB962C8B-B14F-4D97-AF65-F5344CB8AC3E}">
        <p14:creationId xmlns:p14="http://schemas.microsoft.com/office/powerpoint/2010/main" val="7628192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FBF07-4A9C-48C9-907E-327339BE7E41}"/>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27695608-161E-455A-BA54-94FACB323F3B}"/>
              </a:ext>
            </a:extLst>
          </p:cNvPr>
          <p:cNvSpPr>
            <a:spLocks noGrp="1"/>
          </p:cNvSpPr>
          <p:nvPr>
            <p:ph idx="1"/>
          </p:nvPr>
        </p:nvSpPr>
        <p:spPr/>
        <p:txBody>
          <a:bodyPr/>
          <a:lstStyle/>
          <a:p>
            <a:pPr marL="0" indent="0">
              <a:buNone/>
            </a:pPr>
            <a:r>
              <a:rPr lang="en-US" dirty="0"/>
              <a:t>University of Michigan Social Media Job Loss Index in real time: </a:t>
            </a:r>
          </a:p>
          <a:p>
            <a:pPr marL="0" indent="0">
              <a:buNone/>
            </a:pPr>
            <a:r>
              <a:rPr lang="en-US" dirty="0"/>
              <a:t>http://econprediction.eecs.umich.edu/</a:t>
            </a:r>
          </a:p>
        </p:txBody>
      </p:sp>
    </p:spTree>
    <p:extLst>
      <p:ext uri="{BB962C8B-B14F-4D97-AF65-F5344CB8AC3E}">
        <p14:creationId xmlns:p14="http://schemas.microsoft.com/office/powerpoint/2010/main" val="40375310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CF7F0-173B-428B-AEA7-17D2F98446D5}"/>
              </a:ext>
            </a:extLst>
          </p:cNvPr>
          <p:cNvSpPr>
            <a:spLocks noGrp="1"/>
          </p:cNvSpPr>
          <p:nvPr>
            <p:ph type="title"/>
          </p:nvPr>
        </p:nvSpPr>
        <p:spPr>
          <a:xfrm>
            <a:off x="1295402" y="861237"/>
            <a:ext cx="9601196" cy="520994"/>
          </a:xfrm>
        </p:spPr>
        <p:txBody>
          <a:bodyPr>
            <a:noAutofit/>
          </a:bodyPr>
          <a:lstStyle/>
          <a:p>
            <a:r>
              <a:rPr lang="en-US" sz="3200" dirty="0"/>
              <a:t>Figure 3: Social Media Signal related to Hurricane Sandy</a:t>
            </a:r>
          </a:p>
        </p:txBody>
      </p:sp>
      <p:pic>
        <p:nvPicPr>
          <p:cNvPr id="4" name="Content Placeholder 3">
            <a:extLst>
              <a:ext uri="{FF2B5EF4-FFF2-40B4-BE49-F238E27FC236}">
                <a16:creationId xmlns:a16="http://schemas.microsoft.com/office/drawing/2014/main" id="{90B4D5CE-D14C-4B95-A0F1-3E0D69EC8A26}"/>
              </a:ext>
            </a:extLst>
          </p:cNvPr>
          <p:cNvPicPr>
            <a:picLocks noGrp="1" noChangeAspect="1"/>
          </p:cNvPicPr>
          <p:nvPr>
            <p:ph idx="1"/>
          </p:nvPr>
        </p:nvPicPr>
        <p:blipFill>
          <a:blip r:embed="rId2"/>
          <a:stretch>
            <a:fillRect/>
          </a:stretch>
        </p:blipFill>
        <p:spPr>
          <a:xfrm>
            <a:off x="985833" y="1500633"/>
            <a:ext cx="10125189" cy="3618943"/>
          </a:xfrm>
          <a:prstGeom prst="rect">
            <a:avLst/>
          </a:prstGeom>
        </p:spPr>
      </p:pic>
      <p:sp>
        <p:nvSpPr>
          <p:cNvPr id="5" name="TextBox 4">
            <a:extLst>
              <a:ext uri="{FF2B5EF4-FFF2-40B4-BE49-F238E27FC236}">
                <a16:creationId xmlns:a16="http://schemas.microsoft.com/office/drawing/2014/main" id="{3A64BD6F-9FE8-4C2B-A7B0-9AFD5150F885}"/>
              </a:ext>
            </a:extLst>
          </p:cNvPr>
          <p:cNvSpPr txBox="1"/>
          <p:nvPr/>
        </p:nvSpPr>
        <p:spPr>
          <a:xfrm>
            <a:off x="1488558" y="5135526"/>
            <a:ext cx="9340701" cy="646331"/>
          </a:xfrm>
          <a:prstGeom prst="rect">
            <a:avLst/>
          </a:prstGeom>
          <a:noFill/>
        </p:spPr>
        <p:txBody>
          <a:bodyPr wrap="square" rtlCol="0">
            <a:spAutoFit/>
          </a:bodyPr>
          <a:lstStyle/>
          <a:p>
            <a:r>
              <a:rPr lang="en-US" dirty="0"/>
              <a:t>The number of Tweets related to job loss, searches, unemployment, and posting increases rapidly when Hurricane Sandy hit the northeast coast of the United States in late October 2012. </a:t>
            </a:r>
          </a:p>
        </p:txBody>
      </p:sp>
    </p:spTree>
    <p:extLst>
      <p:ext uri="{BB962C8B-B14F-4D97-AF65-F5344CB8AC3E}">
        <p14:creationId xmlns:p14="http://schemas.microsoft.com/office/powerpoint/2010/main" val="8042122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75349E-5CC3-4B0E-A3DA-92FDBF70C227}"/>
              </a:ext>
            </a:extLst>
          </p:cNvPr>
          <p:cNvSpPr>
            <a:spLocks noGrp="1"/>
          </p:cNvSpPr>
          <p:nvPr>
            <p:ph type="title"/>
          </p:nvPr>
        </p:nvSpPr>
        <p:spPr/>
        <p:txBody>
          <a:bodyPr/>
          <a:lstStyle/>
          <a:p>
            <a:r>
              <a:rPr lang="en-US" dirty="0" err="1"/>
              <a:t>Picketty</a:t>
            </a:r>
            <a:r>
              <a:rPr lang="en-US" dirty="0"/>
              <a:t>, T., &amp; </a:t>
            </a:r>
            <a:r>
              <a:rPr lang="en-US" dirty="0" err="1"/>
              <a:t>Saez</a:t>
            </a:r>
            <a:r>
              <a:rPr lang="en-US" dirty="0"/>
              <a:t>, E. (2014)</a:t>
            </a:r>
          </a:p>
        </p:txBody>
      </p:sp>
      <p:sp>
        <p:nvSpPr>
          <p:cNvPr id="3" name="Content Placeholder 2">
            <a:extLst>
              <a:ext uri="{FF2B5EF4-FFF2-40B4-BE49-F238E27FC236}">
                <a16:creationId xmlns:a16="http://schemas.microsoft.com/office/drawing/2014/main" id="{43DB81EC-323E-4915-BE3D-F60E8CD85365}"/>
              </a:ext>
            </a:extLst>
          </p:cNvPr>
          <p:cNvSpPr>
            <a:spLocks noGrp="1"/>
          </p:cNvSpPr>
          <p:nvPr>
            <p:ph idx="1"/>
          </p:nvPr>
        </p:nvSpPr>
        <p:spPr/>
        <p:txBody>
          <a:bodyPr/>
          <a:lstStyle/>
          <a:p>
            <a:r>
              <a:rPr lang="en-US" dirty="0"/>
              <a:t>The authors demonstrate the long-run evolution of income and wealth inequality in the United States and Europe. </a:t>
            </a:r>
          </a:p>
          <a:p>
            <a:endParaRPr lang="en-US" dirty="0"/>
          </a:p>
          <a:p>
            <a:r>
              <a:rPr lang="en-US" dirty="0"/>
              <a:t>The two areas show different trend of the changes in above two dimensions. </a:t>
            </a:r>
          </a:p>
        </p:txBody>
      </p:sp>
    </p:spTree>
    <p:extLst>
      <p:ext uri="{BB962C8B-B14F-4D97-AF65-F5344CB8AC3E}">
        <p14:creationId xmlns:p14="http://schemas.microsoft.com/office/powerpoint/2010/main" val="24492690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2A290D-5ACA-4DDD-98C3-51AFF82CB5F7}"/>
              </a:ext>
            </a:extLst>
          </p:cNvPr>
          <p:cNvSpPr>
            <a:spLocks noGrp="1"/>
          </p:cNvSpPr>
          <p:nvPr>
            <p:ph type="title"/>
          </p:nvPr>
        </p:nvSpPr>
        <p:spPr>
          <a:xfrm>
            <a:off x="1295402" y="764166"/>
            <a:ext cx="9601196" cy="697812"/>
          </a:xfrm>
        </p:spPr>
        <p:txBody>
          <a:bodyPr>
            <a:noAutofit/>
          </a:bodyPr>
          <a:lstStyle/>
          <a:p>
            <a:r>
              <a:rPr lang="en-US" sz="2400" dirty="0"/>
              <a:t>Figure 1: Income Inequality in Europe and the United States, 1900-2010</a:t>
            </a:r>
          </a:p>
        </p:txBody>
      </p:sp>
      <p:sp>
        <p:nvSpPr>
          <p:cNvPr id="3" name="Content Placeholder 2">
            <a:extLst>
              <a:ext uri="{FF2B5EF4-FFF2-40B4-BE49-F238E27FC236}">
                <a16:creationId xmlns:a16="http://schemas.microsoft.com/office/drawing/2014/main" id="{D9209DB2-CA43-464D-A285-FF17854962B0}"/>
              </a:ext>
            </a:extLst>
          </p:cNvPr>
          <p:cNvSpPr>
            <a:spLocks noGrp="1"/>
          </p:cNvSpPr>
          <p:nvPr>
            <p:ph idx="1"/>
          </p:nvPr>
        </p:nvSpPr>
        <p:spPr/>
        <p:txBody>
          <a:bodyPr/>
          <a:lstStyle/>
          <a:p>
            <a:endParaRPr lang="en-US" dirty="0"/>
          </a:p>
        </p:txBody>
      </p:sp>
      <p:pic>
        <p:nvPicPr>
          <p:cNvPr id="4" name="Picture 3">
            <a:extLst>
              <a:ext uri="{FF2B5EF4-FFF2-40B4-BE49-F238E27FC236}">
                <a16:creationId xmlns:a16="http://schemas.microsoft.com/office/drawing/2014/main" id="{44435F64-86A6-47BB-842F-011444BD9B33}"/>
              </a:ext>
            </a:extLst>
          </p:cNvPr>
          <p:cNvPicPr>
            <a:picLocks noChangeAspect="1"/>
          </p:cNvPicPr>
          <p:nvPr/>
        </p:nvPicPr>
        <p:blipFill>
          <a:blip r:embed="rId2"/>
          <a:stretch>
            <a:fillRect/>
          </a:stretch>
        </p:blipFill>
        <p:spPr>
          <a:xfrm>
            <a:off x="1219877" y="1565106"/>
            <a:ext cx="9816718" cy="3559787"/>
          </a:xfrm>
          <a:prstGeom prst="rect">
            <a:avLst/>
          </a:prstGeom>
        </p:spPr>
      </p:pic>
      <p:sp>
        <p:nvSpPr>
          <p:cNvPr id="5" name="TextBox 4">
            <a:extLst>
              <a:ext uri="{FF2B5EF4-FFF2-40B4-BE49-F238E27FC236}">
                <a16:creationId xmlns:a16="http://schemas.microsoft.com/office/drawing/2014/main" id="{458DA14E-4BA3-4307-A6B4-7486E0786BB5}"/>
              </a:ext>
            </a:extLst>
          </p:cNvPr>
          <p:cNvSpPr txBox="1"/>
          <p:nvPr/>
        </p:nvSpPr>
        <p:spPr>
          <a:xfrm>
            <a:off x="1334385" y="5257800"/>
            <a:ext cx="9452344" cy="646331"/>
          </a:xfrm>
          <a:prstGeom prst="rect">
            <a:avLst/>
          </a:prstGeom>
          <a:noFill/>
        </p:spPr>
        <p:txBody>
          <a:bodyPr wrap="square" rtlCol="0">
            <a:spAutoFit/>
          </a:bodyPr>
          <a:lstStyle/>
          <a:p>
            <a:r>
              <a:rPr lang="en-US" dirty="0"/>
              <a:t>The share of total income accruing to top decile income holders was higher in Europe than in the U.S. from 1900 to 1910. However, it became much higher in the U.S. than in Europe from 2000 to 2010. </a:t>
            </a:r>
          </a:p>
        </p:txBody>
      </p:sp>
    </p:spTree>
    <p:extLst>
      <p:ext uri="{BB962C8B-B14F-4D97-AF65-F5344CB8AC3E}">
        <p14:creationId xmlns:p14="http://schemas.microsoft.com/office/powerpoint/2010/main" val="33788174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0BAB55-6D79-4694-BD32-5DFE45DB130B}"/>
              </a:ext>
            </a:extLst>
          </p:cNvPr>
          <p:cNvSpPr>
            <a:spLocks noGrp="1"/>
          </p:cNvSpPr>
          <p:nvPr>
            <p:ph type="title"/>
          </p:nvPr>
        </p:nvSpPr>
        <p:spPr/>
        <p:txBody>
          <a:bodyPr/>
          <a:lstStyle/>
          <a:p>
            <a:r>
              <a:rPr lang="en-US" dirty="0"/>
              <a:t>Selected Articles</a:t>
            </a:r>
          </a:p>
        </p:txBody>
      </p:sp>
      <p:sp>
        <p:nvSpPr>
          <p:cNvPr id="3" name="Content Placeholder 2">
            <a:extLst>
              <a:ext uri="{FF2B5EF4-FFF2-40B4-BE49-F238E27FC236}">
                <a16:creationId xmlns:a16="http://schemas.microsoft.com/office/drawing/2014/main" id="{1E184680-9C40-4924-903E-82B69D9F7E22}"/>
              </a:ext>
            </a:extLst>
          </p:cNvPr>
          <p:cNvSpPr>
            <a:spLocks noGrp="1"/>
          </p:cNvSpPr>
          <p:nvPr>
            <p:ph idx="1"/>
          </p:nvPr>
        </p:nvSpPr>
        <p:spPr>
          <a:xfrm>
            <a:off x="1295401" y="2556931"/>
            <a:ext cx="9601196" cy="3450463"/>
          </a:xfrm>
        </p:spPr>
        <p:txBody>
          <a:bodyPr>
            <a:normAutofit fontScale="85000" lnSpcReduction="20000"/>
          </a:bodyPr>
          <a:lstStyle/>
          <a:p>
            <a:r>
              <a:rPr lang="en-US" dirty="0"/>
              <a:t>Baker, S., Bloom, N., &amp; Davis, S. (2016). Measuring Economic Policy Uncertainty. </a:t>
            </a:r>
            <a:r>
              <a:rPr lang="en-US" i="1" dirty="0"/>
              <a:t>The Quarterly Journal of Economics, </a:t>
            </a:r>
            <a:r>
              <a:rPr lang="en-US" dirty="0"/>
              <a:t>131 (4), pp. 1593-1636. Retrieved from: https://academic.oup.com/qje/article/131/4/1593/2468873/Measuring-Economic-Policy-Uncertainty</a:t>
            </a:r>
          </a:p>
          <a:p>
            <a:r>
              <a:rPr lang="en-US" dirty="0" err="1"/>
              <a:t>Antenucci</a:t>
            </a:r>
            <a:r>
              <a:rPr lang="en-US" dirty="0"/>
              <a:t>, D. et al. (2014). Using social media to measure labor market flows. </a:t>
            </a:r>
            <a:r>
              <a:rPr lang="en-US" i="1" dirty="0"/>
              <a:t>NBER Working Paper</a:t>
            </a:r>
            <a:r>
              <a:rPr lang="en-US" dirty="0"/>
              <a:t> 20010. Retrieved from: http://www.nber.org/papers/w20010</a:t>
            </a:r>
          </a:p>
          <a:p>
            <a:r>
              <a:rPr lang="en-US" dirty="0"/>
              <a:t>Piketty, T., &amp; </a:t>
            </a:r>
            <a:r>
              <a:rPr lang="en-US" dirty="0" err="1"/>
              <a:t>Saez</a:t>
            </a:r>
            <a:r>
              <a:rPr lang="en-US" dirty="0"/>
              <a:t>, E. (2014). Inequality in the long run. </a:t>
            </a:r>
            <a:r>
              <a:rPr lang="en-US" i="1" dirty="0"/>
              <a:t>The Science of Inequality</a:t>
            </a:r>
            <a:r>
              <a:rPr lang="en-US" dirty="0"/>
              <a:t>, 344 (6186), pp. 838-843. Retrieved from: http://science.sciencemag.org/content/344/6186/838.full</a:t>
            </a:r>
          </a:p>
          <a:p>
            <a:r>
              <a:rPr lang="en-US" dirty="0" err="1"/>
              <a:t>Cavallo</a:t>
            </a:r>
            <a:r>
              <a:rPr lang="en-US" dirty="0"/>
              <a:t>, A. (2013). Online and official price indexes: Measuring Argentina’s inflation. </a:t>
            </a:r>
            <a:r>
              <a:rPr lang="en-US" i="1" dirty="0"/>
              <a:t>Journal of Monetary Economics</a:t>
            </a:r>
            <a:r>
              <a:rPr lang="en-US" dirty="0"/>
              <a:t>, 60, pp. 152-165. Retrieved from: http://www.mit.edu/~afc/papers/Cavallo-Argentina-JME.pdf</a:t>
            </a:r>
          </a:p>
        </p:txBody>
      </p:sp>
    </p:spTree>
    <p:extLst>
      <p:ext uri="{BB962C8B-B14F-4D97-AF65-F5344CB8AC3E}">
        <p14:creationId xmlns:p14="http://schemas.microsoft.com/office/powerpoint/2010/main" val="362246297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33E661-4149-475E-9567-03D555E41DB6}"/>
              </a:ext>
            </a:extLst>
          </p:cNvPr>
          <p:cNvSpPr>
            <a:spLocks noGrp="1"/>
          </p:cNvSpPr>
          <p:nvPr>
            <p:ph type="title"/>
          </p:nvPr>
        </p:nvSpPr>
        <p:spPr>
          <a:xfrm>
            <a:off x="1295402" y="982133"/>
            <a:ext cx="9601196" cy="538324"/>
          </a:xfrm>
        </p:spPr>
        <p:txBody>
          <a:bodyPr>
            <a:noAutofit/>
          </a:bodyPr>
          <a:lstStyle/>
          <a:p>
            <a:r>
              <a:rPr lang="en-US" sz="2400" dirty="0"/>
              <a:t>Figure 2: Wealth Inequality in Europe and the United States, 1870-2010 </a:t>
            </a:r>
          </a:p>
        </p:txBody>
      </p:sp>
      <p:sp>
        <p:nvSpPr>
          <p:cNvPr id="3" name="Content Placeholder 2">
            <a:extLst>
              <a:ext uri="{FF2B5EF4-FFF2-40B4-BE49-F238E27FC236}">
                <a16:creationId xmlns:a16="http://schemas.microsoft.com/office/drawing/2014/main" id="{CFBEEEAD-62ED-42BE-93F7-4B63138EA430}"/>
              </a:ext>
            </a:extLst>
          </p:cNvPr>
          <p:cNvSpPr>
            <a:spLocks noGrp="1"/>
          </p:cNvSpPr>
          <p:nvPr>
            <p:ph idx="1"/>
          </p:nvPr>
        </p:nvSpPr>
        <p:spPr>
          <a:xfrm>
            <a:off x="1295401" y="2556932"/>
            <a:ext cx="9601196" cy="3014528"/>
          </a:xfrm>
        </p:spPr>
        <p:txBody>
          <a:bodyPr/>
          <a:lstStyle/>
          <a:p>
            <a:endParaRPr lang="en-US" dirty="0"/>
          </a:p>
        </p:txBody>
      </p:sp>
      <p:pic>
        <p:nvPicPr>
          <p:cNvPr id="4" name="Picture 3">
            <a:extLst>
              <a:ext uri="{FF2B5EF4-FFF2-40B4-BE49-F238E27FC236}">
                <a16:creationId xmlns:a16="http://schemas.microsoft.com/office/drawing/2014/main" id="{DF8000C4-5820-46D1-AA36-AEAA47BAB792}"/>
              </a:ext>
            </a:extLst>
          </p:cNvPr>
          <p:cNvPicPr>
            <a:picLocks noChangeAspect="1"/>
          </p:cNvPicPr>
          <p:nvPr/>
        </p:nvPicPr>
        <p:blipFill>
          <a:blip r:embed="rId2"/>
          <a:stretch>
            <a:fillRect/>
          </a:stretch>
        </p:blipFill>
        <p:spPr>
          <a:xfrm>
            <a:off x="991878" y="1530711"/>
            <a:ext cx="10145727" cy="3477600"/>
          </a:xfrm>
          <a:prstGeom prst="rect">
            <a:avLst/>
          </a:prstGeom>
        </p:spPr>
      </p:pic>
      <p:sp>
        <p:nvSpPr>
          <p:cNvPr id="5" name="TextBox 4">
            <a:extLst>
              <a:ext uri="{FF2B5EF4-FFF2-40B4-BE49-F238E27FC236}">
                <a16:creationId xmlns:a16="http://schemas.microsoft.com/office/drawing/2014/main" id="{23FDFC87-F30B-4B16-AD38-75FCC9AE8089}"/>
              </a:ext>
            </a:extLst>
          </p:cNvPr>
          <p:cNvSpPr txBox="1"/>
          <p:nvPr/>
        </p:nvSpPr>
        <p:spPr>
          <a:xfrm>
            <a:off x="1254642" y="5438554"/>
            <a:ext cx="9877646" cy="646331"/>
          </a:xfrm>
          <a:prstGeom prst="rect">
            <a:avLst/>
          </a:prstGeom>
          <a:noFill/>
        </p:spPr>
        <p:txBody>
          <a:bodyPr wrap="square" rtlCol="0">
            <a:spAutoFit/>
          </a:bodyPr>
          <a:lstStyle/>
          <a:p>
            <a:r>
              <a:rPr lang="en-US" dirty="0"/>
              <a:t>The share of total net wealth belonging to top docile wealth holders gradually became higher in the U.S. than in Europe after 1960s. However, it was still smaller than what was in Europe before World War I.  </a:t>
            </a:r>
          </a:p>
        </p:txBody>
      </p:sp>
    </p:spTree>
    <p:extLst>
      <p:ext uri="{BB962C8B-B14F-4D97-AF65-F5344CB8AC3E}">
        <p14:creationId xmlns:p14="http://schemas.microsoft.com/office/powerpoint/2010/main" val="24981038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9DE89-87C2-49F8-8ADF-2B54E08BA461}"/>
              </a:ext>
            </a:extLst>
          </p:cNvPr>
          <p:cNvSpPr>
            <a:spLocks noGrp="1"/>
          </p:cNvSpPr>
          <p:nvPr>
            <p:ph type="title"/>
          </p:nvPr>
        </p:nvSpPr>
        <p:spPr>
          <a:xfrm>
            <a:off x="1295402" y="982132"/>
            <a:ext cx="9601196" cy="453263"/>
          </a:xfrm>
        </p:spPr>
        <p:txBody>
          <a:bodyPr>
            <a:noAutofit/>
          </a:bodyPr>
          <a:lstStyle/>
          <a:p>
            <a:r>
              <a:rPr lang="en-US" sz="2400" dirty="0"/>
              <a:t>Figure 3: Wealth-to Income Ratios in Europe and the United States, 1900-2010 </a:t>
            </a:r>
          </a:p>
        </p:txBody>
      </p:sp>
      <p:pic>
        <p:nvPicPr>
          <p:cNvPr id="4" name="Content Placeholder 3">
            <a:extLst>
              <a:ext uri="{FF2B5EF4-FFF2-40B4-BE49-F238E27FC236}">
                <a16:creationId xmlns:a16="http://schemas.microsoft.com/office/drawing/2014/main" id="{93DE6D5E-A2EA-4122-909B-54E2AE226170}"/>
              </a:ext>
            </a:extLst>
          </p:cNvPr>
          <p:cNvPicPr>
            <a:picLocks noGrp="1" noChangeAspect="1"/>
          </p:cNvPicPr>
          <p:nvPr>
            <p:ph idx="1"/>
          </p:nvPr>
        </p:nvPicPr>
        <p:blipFill>
          <a:blip r:embed="rId2"/>
          <a:stretch>
            <a:fillRect/>
          </a:stretch>
        </p:blipFill>
        <p:spPr>
          <a:xfrm>
            <a:off x="900299" y="1585223"/>
            <a:ext cx="10348948" cy="3688525"/>
          </a:xfrm>
          <a:prstGeom prst="rect">
            <a:avLst/>
          </a:prstGeom>
        </p:spPr>
      </p:pic>
      <p:sp>
        <p:nvSpPr>
          <p:cNvPr id="5" name="TextBox 4">
            <a:extLst>
              <a:ext uri="{FF2B5EF4-FFF2-40B4-BE49-F238E27FC236}">
                <a16:creationId xmlns:a16="http://schemas.microsoft.com/office/drawing/2014/main" id="{FF4EC099-6885-42EC-B7A8-356450486085}"/>
              </a:ext>
            </a:extLst>
          </p:cNvPr>
          <p:cNvSpPr txBox="1"/>
          <p:nvPr/>
        </p:nvSpPr>
        <p:spPr>
          <a:xfrm>
            <a:off x="1270591" y="5289698"/>
            <a:ext cx="9574617" cy="923330"/>
          </a:xfrm>
          <a:prstGeom prst="rect">
            <a:avLst/>
          </a:prstGeom>
          <a:noFill/>
        </p:spPr>
        <p:txBody>
          <a:bodyPr wrap="square" rtlCol="0">
            <a:spAutoFit/>
          </a:bodyPr>
          <a:lstStyle/>
          <a:p>
            <a:r>
              <a:rPr lang="en-US" dirty="0"/>
              <a:t>Total net private wealth was worth about 6 to 7 years of national income in Europe before World War I, then fell to 2 to 3 years in 1950-1960, and finally increased back to 5-6 years in 2000-2010. The U-shaped pattern was much less obvious in the U.S..  </a:t>
            </a:r>
          </a:p>
        </p:txBody>
      </p:sp>
    </p:spTree>
    <p:extLst>
      <p:ext uri="{BB962C8B-B14F-4D97-AF65-F5344CB8AC3E}">
        <p14:creationId xmlns:p14="http://schemas.microsoft.com/office/powerpoint/2010/main" val="2958789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05A543-2F0B-4C0C-AD9B-00A3F4159271}"/>
              </a:ext>
            </a:extLst>
          </p:cNvPr>
          <p:cNvSpPr>
            <a:spLocks noGrp="1"/>
          </p:cNvSpPr>
          <p:nvPr>
            <p:ph type="title"/>
          </p:nvPr>
        </p:nvSpPr>
        <p:spPr>
          <a:xfrm>
            <a:off x="1295402" y="982133"/>
            <a:ext cx="9601196" cy="501110"/>
          </a:xfrm>
        </p:spPr>
        <p:txBody>
          <a:bodyPr>
            <a:noAutofit/>
          </a:bodyPr>
          <a:lstStyle/>
          <a:p>
            <a:r>
              <a:rPr lang="en-US" sz="2400" dirty="0"/>
              <a:t>Figure 4: Rate of Return vs. Growth Rate at the World Level, Antiquity-2100</a:t>
            </a:r>
          </a:p>
        </p:txBody>
      </p:sp>
      <p:sp>
        <p:nvSpPr>
          <p:cNvPr id="3" name="Content Placeholder 2">
            <a:extLst>
              <a:ext uri="{FF2B5EF4-FFF2-40B4-BE49-F238E27FC236}">
                <a16:creationId xmlns:a16="http://schemas.microsoft.com/office/drawing/2014/main" id="{1A770BAB-3206-47D3-BD04-C4B0BB7C5938}"/>
              </a:ext>
            </a:extLst>
          </p:cNvPr>
          <p:cNvSpPr>
            <a:spLocks noGrp="1"/>
          </p:cNvSpPr>
          <p:nvPr>
            <p:ph idx="1"/>
          </p:nvPr>
        </p:nvSpPr>
        <p:spPr>
          <a:xfrm>
            <a:off x="1295401" y="2556932"/>
            <a:ext cx="9601196" cy="2764663"/>
          </a:xfrm>
        </p:spPr>
        <p:txBody>
          <a:bodyPr/>
          <a:lstStyle/>
          <a:p>
            <a:endParaRPr lang="en-US" dirty="0"/>
          </a:p>
        </p:txBody>
      </p:sp>
      <p:pic>
        <p:nvPicPr>
          <p:cNvPr id="4" name="Picture 3">
            <a:extLst>
              <a:ext uri="{FF2B5EF4-FFF2-40B4-BE49-F238E27FC236}">
                <a16:creationId xmlns:a16="http://schemas.microsoft.com/office/drawing/2014/main" id="{F4220F5A-E13C-41E7-8ED0-0EB5FB04F77F}"/>
              </a:ext>
            </a:extLst>
          </p:cNvPr>
          <p:cNvPicPr>
            <a:picLocks noChangeAspect="1"/>
          </p:cNvPicPr>
          <p:nvPr/>
        </p:nvPicPr>
        <p:blipFill>
          <a:blip r:embed="rId2"/>
          <a:stretch>
            <a:fillRect/>
          </a:stretch>
        </p:blipFill>
        <p:spPr>
          <a:xfrm>
            <a:off x="986645" y="1553961"/>
            <a:ext cx="10251969" cy="3560299"/>
          </a:xfrm>
          <a:prstGeom prst="rect">
            <a:avLst/>
          </a:prstGeom>
        </p:spPr>
      </p:pic>
      <p:sp>
        <p:nvSpPr>
          <p:cNvPr id="5" name="TextBox 4">
            <a:extLst>
              <a:ext uri="{FF2B5EF4-FFF2-40B4-BE49-F238E27FC236}">
                <a16:creationId xmlns:a16="http://schemas.microsoft.com/office/drawing/2014/main" id="{79C4FE7B-C229-46BD-9AA9-42CCAB3B22A7}"/>
              </a:ext>
            </a:extLst>
          </p:cNvPr>
          <p:cNvSpPr txBox="1"/>
          <p:nvPr/>
        </p:nvSpPr>
        <p:spPr>
          <a:xfrm>
            <a:off x="1222744" y="5438554"/>
            <a:ext cx="9856381" cy="646331"/>
          </a:xfrm>
          <a:prstGeom prst="rect">
            <a:avLst/>
          </a:prstGeom>
          <a:noFill/>
        </p:spPr>
        <p:txBody>
          <a:bodyPr wrap="square" rtlCol="0">
            <a:spAutoFit/>
          </a:bodyPr>
          <a:lstStyle/>
          <a:p>
            <a:r>
              <a:rPr lang="en-US" dirty="0"/>
              <a:t>From a global perspective, the average rate of return to capital (after tax and capital losses) fell below the growth rate in the 20</a:t>
            </a:r>
            <a:r>
              <a:rPr lang="en-US" baseline="30000" dirty="0"/>
              <a:t>th</a:t>
            </a:r>
            <a:r>
              <a:rPr lang="en-US" dirty="0"/>
              <a:t> century. It may surpass the growth rate again around 2012. </a:t>
            </a:r>
          </a:p>
        </p:txBody>
      </p:sp>
    </p:spTree>
    <p:extLst>
      <p:ext uri="{BB962C8B-B14F-4D97-AF65-F5344CB8AC3E}">
        <p14:creationId xmlns:p14="http://schemas.microsoft.com/office/powerpoint/2010/main" val="14269523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74A482-0646-400C-8347-995866C14839}"/>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76ED5B88-B91D-4CE1-A1BB-893611177F47}"/>
              </a:ext>
            </a:extLst>
          </p:cNvPr>
          <p:cNvSpPr>
            <a:spLocks noGrp="1"/>
          </p:cNvSpPr>
          <p:nvPr>
            <p:ph idx="1"/>
          </p:nvPr>
        </p:nvSpPr>
        <p:spPr/>
        <p:txBody>
          <a:bodyPr/>
          <a:lstStyle/>
          <a:p>
            <a:r>
              <a:rPr lang="en-US" dirty="0"/>
              <a:t>World Top Incomes Database (WTID): </a:t>
            </a:r>
            <a:r>
              <a:rPr lang="en-US" dirty="0">
                <a:hlinkClick r:id="rId2"/>
              </a:rPr>
              <a:t>http://wid.world/data/</a:t>
            </a:r>
            <a:endParaRPr lang="en-US" dirty="0"/>
          </a:p>
          <a:p>
            <a:r>
              <a:rPr lang="en-US" dirty="0"/>
              <a:t>Capital in the 21</a:t>
            </a:r>
            <a:r>
              <a:rPr lang="en-US" baseline="30000" dirty="0"/>
              <a:t>st</a:t>
            </a:r>
            <a:r>
              <a:rPr lang="en-US" dirty="0"/>
              <a:t> Century: </a:t>
            </a:r>
            <a:r>
              <a:rPr lang="en-US" dirty="0">
                <a:hlinkClick r:id="rId3"/>
              </a:rPr>
              <a:t>http://piketty.pse.ens.fr/en/capital21c2</a:t>
            </a:r>
            <a:endParaRPr lang="en-US" dirty="0"/>
          </a:p>
          <a:p>
            <a:pPr marL="0" indent="0">
              <a:buNone/>
            </a:pPr>
            <a:endParaRPr lang="en-US" dirty="0"/>
          </a:p>
          <a:p>
            <a:endParaRPr lang="en-US" dirty="0"/>
          </a:p>
        </p:txBody>
      </p:sp>
    </p:spTree>
    <p:extLst>
      <p:ext uri="{BB962C8B-B14F-4D97-AF65-F5344CB8AC3E}">
        <p14:creationId xmlns:p14="http://schemas.microsoft.com/office/powerpoint/2010/main" val="11431010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B0C61B-F02A-4AC6-87F8-E0F5F3A72366}"/>
              </a:ext>
            </a:extLst>
          </p:cNvPr>
          <p:cNvSpPr>
            <a:spLocks noGrp="1"/>
          </p:cNvSpPr>
          <p:nvPr>
            <p:ph type="title"/>
          </p:nvPr>
        </p:nvSpPr>
        <p:spPr/>
        <p:txBody>
          <a:bodyPr/>
          <a:lstStyle/>
          <a:p>
            <a:r>
              <a:rPr lang="en-US" dirty="0" err="1"/>
              <a:t>Cavallo</a:t>
            </a:r>
            <a:r>
              <a:rPr lang="en-US" dirty="0"/>
              <a:t>, A. (2013)</a:t>
            </a:r>
          </a:p>
        </p:txBody>
      </p:sp>
      <p:sp>
        <p:nvSpPr>
          <p:cNvPr id="3" name="Content Placeholder 2">
            <a:extLst>
              <a:ext uri="{FF2B5EF4-FFF2-40B4-BE49-F238E27FC236}">
                <a16:creationId xmlns:a16="http://schemas.microsoft.com/office/drawing/2014/main" id="{E8512302-D5D8-4CD4-879D-2A0F3D6BB61B}"/>
              </a:ext>
            </a:extLst>
          </p:cNvPr>
          <p:cNvSpPr>
            <a:spLocks noGrp="1"/>
          </p:cNvSpPr>
          <p:nvPr>
            <p:ph idx="1"/>
          </p:nvPr>
        </p:nvSpPr>
        <p:spPr>
          <a:xfrm>
            <a:off x="1295401" y="2556932"/>
            <a:ext cx="9601196" cy="3429198"/>
          </a:xfrm>
        </p:spPr>
        <p:txBody>
          <a:bodyPr>
            <a:normAutofit fontScale="92500" lnSpcReduction="20000"/>
          </a:bodyPr>
          <a:lstStyle/>
          <a:p>
            <a:r>
              <a:rPr lang="en-US" dirty="0"/>
              <a:t>The author created online inflation indexes from online retailers and compared the indexes with five Latin American countries: Brazil, Chile, Colombia, Venezuela, and Argentina. </a:t>
            </a:r>
          </a:p>
          <a:p>
            <a:endParaRPr lang="en-US" dirty="0"/>
          </a:p>
          <a:p>
            <a:r>
              <a:rPr lang="en-US" dirty="0"/>
              <a:t>The results show that there exists a substantially larger discrepancy between the online price index and official inflation rate in Argentina compared to the other four countries. </a:t>
            </a:r>
          </a:p>
          <a:p>
            <a:endParaRPr lang="en-US" dirty="0"/>
          </a:p>
          <a:p>
            <a:r>
              <a:rPr lang="en-US" dirty="0"/>
              <a:t>The paper verifies people’s long-lasting doubts on the accuracy of inflation statistics published by the central government of Argentina.   </a:t>
            </a:r>
          </a:p>
        </p:txBody>
      </p:sp>
    </p:spTree>
    <p:extLst>
      <p:ext uri="{BB962C8B-B14F-4D97-AF65-F5344CB8AC3E}">
        <p14:creationId xmlns:p14="http://schemas.microsoft.com/office/powerpoint/2010/main" val="263545545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67DCF7E1-6708-4CCE-BDDE-16F19EBAA174}"/>
              </a:ext>
            </a:extLst>
          </p:cNvPr>
          <p:cNvPicPr>
            <a:picLocks noChangeAspect="1"/>
          </p:cNvPicPr>
          <p:nvPr/>
        </p:nvPicPr>
        <p:blipFill>
          <a:blip r:embed="rId4"/>
          <a:stretch>
            <a:fillRect/>
          </a:stretch>
        </p:blipFill>
        <p:spPr>
          <a:xfrm>
            <a:off x="507307" y="777239"/>
            <a:ext cx="6664202" cy="5251269"/>
          </a:xfrm>
          <a:prstGeom prst="rect">
            <a:avLst/>
          </a:prstGeom>
        </p:spPr>
      </p:pic>
      <p:sp>
        <p:nvSpPr>
          <p:cNvPr id="2" name="Title 1">
            <a:extLst>
              <a:ext uri="{FF2B5EF4-FFF2-40B4-BE49-F238E27FC236}">
                <a16:creationId xmlns:a16="http://schemas.microsoft.com/office/drawing/2014/main" id="{1AE0FF1C-487A-4C90-B438-9D135F47A3E0}"/>
              </a:ext>
            </a:extLst>
          </p:cNvPr>
          <p:cNvSpPr>
            <a:spLocks noGrp="1"/>
          </p:cNvSpPr>
          <p:nvPr>
            <p:ph type="title"/>
          </p:nvPr>
        </p:nvSpPr>
        <p:spPr>
          <a:xfrm>
            <a:off x="7535825" y="982132"/>
            <a:ext cx="3360772" cy="1303867"/>
          </a:xfrm>
        </p:spPr>
        <p:txBody>
          <a:bodyPr>
            <a:normAutofit/>
          </a:bodyPr>
          <a:lstStyle/>
          <a:p>
            <a:pPr>
              <a:lnSpc>
                <a:spcPct val="80000"/>
              </a:lnSpc>
            </a:pPr>
            <a:r>
              <a:rPr lang="en-US" sz="2400" dirty="0"/>
              <a:t>Figure 1: Online and Official Annual Inflation Rates for Four Latin American Countries</a:t>
            </a:r>
          </a:p>
        </p:txBody>
      </p:sp>
      <p:sp>
        <p:nvSpPr>
          <p:cNvPr id="3" name="Content Placeholder 2">
            <a:extLst>
              <a:ext uri="{FF2B5EF4-FFF2-40B4-BE49-F238E27FC236}">
                <a16:creationId xmlns:a16="http://schemas.microsoft.com/office/drawing/2014/main" id="{D43850B6-7900-4969-ADDC-41B8AB68E119}"/>
              </a:ext>
            </a:extLst>
          </p:cNvPr>
          <p:cNvSpPr>
            <a:spLocks noGrp="1"/>
          </p:cNvSpPr>
          <p:nvPr>
            <p:ph idx="1"/>
          </p:nvPr>
        </p:nvSpPr>
        <p:spPr>
          <a:xfrm>
            <a:off x="7400260" y="2556932"/>
            <a:ext cx="3896833" cy="3318936"/>
          </a:xfrm>
        </p:spPr>
        <p:txBody>
          <a:bodyPr>
            <a:normAutofit lnSpcReduction="10000"/>
          </a:bodyPr>
          <a:lstStyle/>
          <a:p>
            <a:r>
              <a:rPr lang="en-US" sz="1800" dirty="0"/>
              <a:t>The annual online inflation rate is a daily time series computed as the percentage change in the average of the index during the previous 30 days with respect to the average of the index in the same period a year before. </a:t>
            </a:r>
          </a:p>
          <a:p>
            <a:endParaRPr lang="en-US" sz="1800" dirty="0"/>
          </a:p>
          <a:p>
            <a:r>
              <a:rPr lang="en-US" sz="1800" dirty="0"/>
              <a:t>The annual official inflation rate is a monthly time series computed as the percentage change in the index in the previous 12 months. </a:t>
            </a:r>
          </a:p>
        </p:txBody>
      </p:sp>
    </p:spTree>
    <p:extLst>
      <p:ext uri="{BB962C8B-B14F-4D97-AF65-F5344CB8AC3E}">
        <p14:creationId xmlns:p14="http://schemas.microsoft.com/office/powerpoint/2010/main" val="20840226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ED217EF4-D736-433B-9AA1-A63F291BCF55}"/>
              </a:ext>
            </a:extLst>
          </p:cNvPr>
          <p:cNvPicPr>
            <a:picLocks noChangeAspect="1"/>
          </p:cNvPicPr>
          <p:nvPr/>
        </p:nvPicPr>
        <p:blipFill>
          <a:blip r:embed="rId4"/>
          <a:stretch>
            <a:fillRect/>
          </a:stretch>
        </p:blipFill>
        <p:spPr>
          <a:xfrm>
            <a:off x="637062" y="632967"/>
            <a:ext cx="5241224" cy="5609009"/>
          </a:xfrm>
          <a:prstGeom prst="rect">
            <a:avLst/>
          </a:prstGeom>
        </p:spPr>
      </p:pic>
      <p:sp>
        <p:nvSpPr>
          <p:cNvPr id="2" name="Title 1">
            <a:extLst>
              <a:ext uri="{FF2B5EF4-FFF2-40B4-BE49-F238E27FC236}">
                <a16:creationId xmlns:a16="http://schemas.microsoft.com/office/drawing/2014/main" id="{4B88D85D-C487-481F-A917-CB5C85454C61}"/>
              </a:ext>
            </a:extLst>
          </p:cNvPr>
          <p:cNvSpPr>
            <a:spLocks noGrp="1"/>
          </p:cNvSpPr>
          <p:nvPr>
            <p:ph type="title"/>
          </p:nvPr>
        </p:nvSpPr>
        <p:spPr>
          <a:xfrm>
            <a:off x="6094412" y="982132"/>
            <a:ext cx="4802185" cy="1303867"/>
          </a:xfrm>
        </p:spPr>
        <p:txBody>
          <a:bodyPr>
            <a:normAutofit/>
          </a:bodyPr>
          <a:lstStyle/>
          <a:p>
            <a:pPr>
              <a:lnSpc>
                <a:spcPct val="80000"/>
              </a:lnSpc>
            </a:pPr>
            <a:r>
              <a:rPr lang="en-US" sz="3100"/>
              <a:t>Figure 2: Online Supermarket Index in Argentina</a:t>
            </a:r>
          </a:p>
        </p:txBody>
      </p:sp>
      <p:sp>
        <p:nvSpPr>
          <p:cNvPr id="3" name="Content Placeholder 2">
            <a:extLst>
              <a:ext uri="{FF2B5EF4-FFF2-40B4-BE49-F238E27FC236}">
                <a16:creationId xmlns:a16="http://schemas.microsoft.com/office/drawing/2014/main" id="{892DACBD-4C21-4655-B258-D86331370B58}"/>
              </a:ext>
            </a:extLst>
          </p:cNvPr>
          <p:cNvSpPr>
            <a:spLocks noGrp="1"/>
          </p:cNvSpPr>
          <p:nvPr>
            <p:ph idx="1"/>
          </p:nvPr>
        </p:nvSpPr>
        <p:spPr>
          <a:xfrm>
            <a:off x="6094412" y="2556932"/>
            <a:ext cx="4802184" cy="3318936"/>
          </a:xfrm>
        </p:spPr>
        <p:txBody>
          <a:bodyPr>
            <a:normAutofit/>
          </a:bodyPr>
          <a:lstStyle/>
          <a:p>
            <a:r>
              <a:rPr lang="en-US" sz="1800" dirty="0"/>
              <a:t>The methodologies to calculate the online inflation index and the monthly inflation rate are identical to Figure 1. </a:t>
            </a:r>
          </a:p>
          <a:p>
            <a:endParaRPr lang="en-US" sz="1800" dirty="0"/>
          </a:p>
          <a:p>
            <a:r>
              <a:rPr lang="en-US" sz="1800" dirty="0"/>
              <a:t>Compared to the four countries in Figure 1, there is a much larger difference between the online inflation index and official inflation rate in Argentina. </a:t>
            </a:r>
          </a:p>
        </p:txBody>
      </p:sp>
    </p:spTree>
    <p:extLst>
      <p:ext uri="{BB962C8B-B14F-4D97-AF65-F5344CB8AC3E}">
        <p14:creationId xmlns:p14="http://schemas.microsoft.com/office/powerpoint/2010/main" val="5889708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3B81B7E1-2BF2-42D6-8965-F85F781C6421}"/>
              </a:ext>
            </a:extLst>
          </p:cNvPr>
          <p:cNvPicPr>
            <a:picLocks noChangeAspect="1"/>
          </p:cNvPicPr>
          <p:nvPr/>
        </p:nvPicPr>
        <p:blipFill>
          <a:blip r:embed="rId4"/>
          <a:stretch>
            <a:fillRect/>
          </a:stretch>
        </p:blipFill>
        <p:spPr>
          <a:xfrm>
            <a:off x="652244" y="639348"/>
            <a:ext cx="5185030" cy="5488876"/>
          </a:xfrm>
          <a:prstGeom prst="rect">
            <a:avLst/>
          </a:prstGeom>
        </p:spPr>
      </p:pic>
      <p:sp>
        <p:nvSpPr>
          <p:cNvPr id="2" name="Title 1">
            <a:extLst>
              <a:ext uri="{FF2B5EF4-FFF2-40B4-BE49-F238E27FC236}">
                <a16:creationId xmlns:a16="http://schemas.microsoft.com/office/drawing/2014/main" id="{7C566C4B-A1DD-4F51-9D73-C0F8D96369FF}"/>
              </a:ext>
            </a:extLst>
          </p:cNvPr>
          <p:cNvSpPr>
            <a:spLocks noGrp="1"/>
          </p:cNvSpPr>
          <p:nvPr>
            <p:ph type="title"/>
          </p:nvPr>
        </p:nvSpPr>
        <p:spPr>
          <a:xfrm>
            <a:off x="6094412" y="982132"/>
            <a:ext cx="4802185" cy="1303867"/>
          </a:xfrm>
        </p:spPr>
        <p:txBody>
          <a:bodyPr>
            <a:normAutofit/>
          </a:bodyPr>
          <a:lstStyle/>
          <a:p>
            <a:pPr>
              <a:lnSpc>
                <a:spcPct val="80000"/>
              </a:lnSpc>
            </a:pPr>
            <a:r>
              <a:rPr lang="en-US" sz="3100"/>
              <a:t>Figure 3: Implications for Real GDP Growth in Argentina</a:t>
            </a:r>
          </a:p>
        </p:txBody>
      </p:sp>
      <p:sp>
        <p:nvSpPr>
          <p:cNvPr id="3" name="Content Placeholder 2">
            <a:extLst>
              <a:ext uri="{FF2B5EF4-FFF2-40B4-BE49-F238E27FC236}">
                <a16:creationId xmlns:a16="http://schemas.microsoft.com/office/drawing/2014/main" id="{1A85F9D8-6C68-410F-BF51-7C738C1DB71B}"/>
              </a:ext>
            </a:extLst>
          </p:cNvPr>
          <p:cNvSpPr>
            <a:spLocks noGrp="1"/>
          </p:cNvSpPr>
          <p:nvPr>
            <p:ph idx="1"/>
          </p:nvPr>
        </p:nvSpPr>
        <p:spPr>
          <a:xfrm>
            <a:off x="6094412" y="2556932"/>
            <a:ext cx="5186732" cy="3318936"/>
          </a:xfrm>
        </p:spPr>
        <p:txBody>
          <a:bodyPr>
            <a:normAutofit/>
          </a:bodyPr>
          <a:lstStyle/>
          <a:p>
            <a:r>
              <a:rPr lang="en-US" sz="2000" dirty="0"/>
              <a:t>The GDP deflator and CPI co-moved closely from 1994 to 2006, but started to deviate from 2007 onwards. </a:t>
            </a:r>
          </a:p>
          <a:p>
            <a:pPr marL="0" indent="0">
              <a:buNone/>
            </a:pPr>
            <a:endParaRPr lang="en-US" sz="2000" dirty="0"/>
          </a:p>
          <a:p>
            <a:pPr marL="0" indent="0">
              <a:buNone/>
            </a:pPr>
            <a:endParaRPr lang="en-US" sz="2000" dirty="0"/>
          </a:p>
          <a:p>
            <a:r>
              <a:rPr lang="en-US" sz="2000" dirty="0"/>
              <a:t>If we adjust the real GDP based on the online index, then the new growth rate is significantly lower than in official estimates. </a:t>
            </a:r>
          </a:p>
        </p:txBody>
      </p:sp>
    </p:spTree>
    <p:extLst>
      <p:ext uri="{BB962C8B-B14F-4D97-AF65-F5344CB8AC3E}">
        <p14:creationId xmlns:p14="http://schemas.microsoft.com/office/powerpoint/2010/main" val="67582844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2D847-CF55-4BAE-BA6B-EF9838B9B84D}"/>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27B9EC73-5B4C-4759-9D83-6714722BC5B7}"/>
              </a:ext>
            </a:extLst>
          </p:cNvPr>
          <p:cNvSpPr>
            <a:spLocks noGrp="1"/>
          </p:cNvSpPr>
          <p:nvPr>
            <p:ph idx="1"/>
          </p:nvPr>
        </p:nvSpPr>
        <p:spPr>
          <a:xfrm>
            <a:off x="994144" y="2477386"/>
            <a:ext cx="10084981" cy="3551274"/>
          </a:xfrm>
        </p:spPr>
        <p:txBody>
          <a:bodyPr>
            <a:normAutofit fontScale="70000" lnSpcReduction="20000"/>
          </a:bodyPr>
          <a:lstStyle/>
          <a:p>
            <a:r>
              <a:rPr lang="en-US" b="1" dirty="0" err="1"/>
              <a:t>Brasil</a:t>
            </a:r>
            <a:r>
              <a:rPr lang="en-US" b="1" dirty="0"/>
              <a:t> - </a:t>
            </a:r>
            <a:r>
              <a:rPr lang="en-US" b="1" dirty="0" err="1"/>
              <a:t>Índice</a:t>
            </a:r>
            <a:r>
              <a:rPr lang="en-US" b="1" dirty="0"/>
              <a:t> de </a:t>
            </a:r>
            <a:r>
              <a:rPr lang="en-US" b="1" dirty="0" err="1"/>
              <a:t>Precios</a:t>
            </a:r>
            <a:r>
              <a:rPr lang="en-US" b="1" dirty="0"/>
              <a:t> de </a:t>
            </a:r>
            <a:r>
              <a:rPr lang="en-US" b="1" dirty="0" err="1"/>
              <a:t>Consumo</a:t>
            </a:r>
            <a:r>
              <a:rPr lang="en-US" b="1" dirty="0"/>
              <a:t> (IPC) – </a:t>
            </a:r>
            <a:r>
              <a:rPr lang="en-US" b="1" dirty="0" err="1"/>
              <a:t>mensual</a:t>
            </a:r>
            <a:endParaRPr lang="en-US" b="1" dirty="0"/>
          </a:p>
          <a:p>
            <a:pPr marL="0" indent="0">
              <a:buNone/>
            </a:pPr>
            <a:r>
              <a:rPr lang="en-US" dirty="0"/>
              <a:t>https://es.investing.com/economic-calendar/brazilian-cpi-1165</a:t>
            </a:r>
          </a:p>
          <a:p>
            <a:r>
              <a:rPr lang="en-US" b="1" dirty="0" err="1"/>
              <a:t>Indice</a:t>
            </a:r>
            <a:r>
              <a:rPr lang="en-US" b="1" dirty="0"/>
              <a:t> de </a:t>
            </a:r>
            <a:r>
              <a:rPr lang="en-US" b="1" dirty="0" err="1"/>
              <a:t>Precios</a:t>
            </a:r>
            <a:r>
              <a:rPr lang="en-US" b="1" dirty="0"/>
              <a:t> al </a:t>
            </a:r>
            <a:r>
              <a:rPr lang="en-US" b="1" dirty="0" err="1"/>
              <a:t>Consumidor</a:t>
            </a:r>
            <a:r>
              <a:rPr lang="en-US" b="1" dirty="0"/>
              <a:t>. Banco Central de Chile</a:t>
            </a:r>
          </a:p>
          <a:p>
            <a:pPr marL="0" indent="0">
              <a:buNone/>
            </a:pPr>
            <a:r>
              <a:rPr lang="en-US" dirty="0"/>
              <a:t>http://si3.bcentral.cl/Boletin/secure/boletin.aspx?idCanasta=75G4Y3187</a:t>
            </a:r>
          </a:p>
          <a:p>
            <a:r>
              <a:rPr lang="en-US" b="1" dirty="0" err="1"/>
              <a:t>Indice</a:t>
            </a:r>
            <a:r>
              <a:rPr lang="en-US" b="1" dirty="0"/>
              <a:t> de </a:t>
            </a:r>
            <a:r>
              <a:rPr lang="en-US" b="1" dirty="0" err="1"/>
              <a:t>Precios</a:t>
            </a:r>
            <a:r>
              <a:rPr lang="en-US" b="1" dirty="0"/>
              <a:t> al </a:t>
            </a:r>
            <a:r>
              <a:rPr lang="en-US" b="1" dirty="0" err="1"/>
              <a:t>Consumidor</a:t>
            </a:r>
            <a:r>
              <a:rPr lang="en-US" b="1" dirty="0"/>
              <a:t>. Colombia</a:t>
            </a:r>
          </a:p>
          <a:p>
            <a:pPr marL="0" indent="0">
              <a:buNone/>
            </a:pPr>
            <a:r>
              <a:rPr lang="en-US" dirty="0"/>
              <a:t>http://www.banrep.gov.co/es/ipc</a:t>
            </a:r>
          </a:p>
          <a:p>
            <a:r>
              <a:rPr lang="en-US" b="1" dirty="0" err="1"/>
              <a:t>Indice</a:t>
            </a:r>
            <a:r>
              <a:rPr lang="en-US" b="1" dirty="0"/>
              <a:t> Nacional de </a:t>
            </a:r>
            <a:r>
              <a:rPr lang="en-US" b="1" dirty="0" err="1"/>
              <a:t>Precios</a:t>
            </a:r>
            <a:r>
              <a:rPr lang="en-US" b="1" dirty="0"/>
              <a:t> al </a:t>
            </a:r>
            <a:r>
              <a:rPr lang="en-US" b="1" dirty="0" err="1"/>
              <a:t>Consumidor</a:t>
            </a:r>
            <a:r>
              <a:rPr lang="en-US" b="1" dirty="0"/>
              <a:t> Venezuela</a:t>
            </a:r>
          </a:p>
          <a:p>
            <a:pPr marL="0" indent="0">
              <a:buNone/>
            </a:pPr>
            <a:r>
              <a:rPr lang="en-US" dirty="0"/>
              <a:t>http://www.ine.gov.ve/index.php?option=com_content&amp;view=category&amp;id=108&amp;Itemid=62</a:t>
            </a:r>
          </a:p>
          <a:p>
            <a:r>
              <a:rPr lang="en-US" b="1" dirty="0" err="1"/>
              <a:t>Indice</a:t>
            </a:r>
            <a:r>
              <a:rPr lang="en-US" b="1" dirty="0"/>
              <a:t> de </a:t>
            </a:r>
            <a:r>
              <a:rPr lang="en-US" b="1" dirty="0" err="1"/>
              <a:t>Precios</a:t>
            </a:r>
            <a:r>
              <a:rPr lang="en-US" b="1" dirty="0"/>
              <a:t> al </a:t>
            </a:r>
            <a:r>
              <a:rPr lang="en-US" b="1" dirty="0" err="1"/>
              <a:t>Consumidor</a:t>
            </a:r>
            <a:r>
              <a:rPr lang="en-US" b="1" dirty="0"/>
              <a:t> Gran Buenos Aires</a:t>
            </a:r>
          </a:p>
          <a:p>
            <a:pPr marL="0" indent="0">
              <a:buNone/>
            </a:pPr>
            <a:r>
              <a:rPr lang="en-US" dirty="0"/>
              <a:t>http://www.indec.gob.ar/el-indec-eng.asp</a:t>
            </a:r>
          </a:p>
          <a:p>
            <a:pPr marL="0" indent="0">
              <a:buNone/>
            </a:pPr>
            <a:endParaRPr lang="en-US" dirty="0"/>
          </a:p>
          <a:p>
            <a:endParaRPr lang="en-US" dirty="0"/>
          </a:p>
        </p:txBody>
      </p:sp>
    </p:spTree>
    <p:extLst>
      <p:ext uri="{BB962C8B-B14F-4D97-AF65-F5344CB8AC3E}">
        <p14:creationId xmlns:p14="http://schemas.microsoft.com/office/powerpoint/2010/main" val="185884414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E348C0-6E78-4B37-990C-280B12CAF373}"/>
              </a:ext>
            </a:extLst>
          </p:cNvPr>
          <p:cNvSpPr>
            <a:spLocks noGrp="1"/>
          </p:cNvSpPr>
          <p:nvPr>
            <p:ph type="title"/>
          </p:nvPr>
        </p:nvSpPr>
        <p:spPr/>
        <p:txBody>
          <a:bodyPr/>
          <a:lstStyle/>
          <a:p>
            <a:r>
              <a:rPr lang="en-US" dirty="0"/>
              <a:t>Nordhaus, W. D. (2006)</a:t>
            </a:r>
          </a:p>
        </p:txBody>
      </p:sp>
      <p:sp>
        <p:nvSpPr>
          <p:cNvPr id="3" name="Content Placeholder 2">
            <a:extLst>
              <a:ext uri="{FF2B5EF4-FFF2-40B4-BE49-F238E27FC236}">
                <a16:creationId xmlns:a16="http://schemas.microsoft.com/office/drawing/2014/main" id="{079B3A84-6933-4C4B-A49D-ECCCED37DD8F}"/>
              </a:ext>
            </a:extLst>
          </p:cNvPr>
          <p:cNvSpPr>
            <a:spLocks noGrp="1"/>
          </p:cNvSpPr>
          <p:nvPr>
            <p:ph idx="1"/>
          </p:nvPr>
        </p:nvSpPr>
        <p:spPr/>
        <p:txBody>
          <a:bodyPr/>
          <a:lstStyle/>
          <a:p>
            <a:pPr marL="0" indent="0">
              <a:buNone/>
            </a:pPr>
            <a:r>
              <a:rPr lang="en-US" dirty="0"/>
              <a:t>The author applies the G-Econ database to three dimensions of the impact of geography on macroeconomics:</a:t>
            </a:r>
          </a:p>
          <a:p>
            <a:pPr marL="0" indent="0">
              <a:buNone/>
            </a:pPr>
            <a:endParaRPr lang="en-US" dirty="0"/>
          </a:p>
          <a:p>
            <a:r>
              <a:rPr lang="en-US" sz="2000" dirty="0"/>
              <a:t>The reverse relationship between temperature and output</a:t>
            </a:r>
          </a:p>
          <a:p>
            <a:r>
              <a:rPr lang="en-US" sz="2000" dirty="0"/>
              <a:t>Geography is an important factor for the lagged development of African economies</a:t>
            </a:r>
          </a:p>
          <a:p>
            <a:r>
              <a:rPr lang="en-US" sz="2000" dirty="0"/>
              <a:t>The economic impact of greenhouse warming</a:t>
            </a:r>
          </a:p>
        </p:txBody>
      </p:sp>
    </p:spTree>
    <p:extLst>
      <p:ext uri="{BB962C8B-B14F-4D97-AF65-F5344CB8AC3E}">
        <p14:creationId xmlns:p14="http://schemas.microsoft.com/office/powerpoint/2010/main" val="2036240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628574-A462-4670-9813-0EB4331788B7}"/>
              </a:ext>
            </a:extLst>
          </p:cNvPr>
          <p:cNvSpPr>
            <a:spLocks noGrp="1"/>
          </p:cNvSpPr>
          <p:nvPr>
            <p:ph type="title"/>
          </p:nvPr>
        </p:nvSpPr>
        <p:spPr/>
        <p:txBody>
          <a:bodyPr/>
          <a:lstStyle/>
          <a:p>
            <a:r>
              <a:rPr lang="en-US" dirty="0"/>
              <a:t>Continued</a:t>
            </a:r>
          </a:p>
        </p:txBody>
      </p:sp>
      <p:sp>
        <p:nvSpPr>
          <p:cNvPr id="3" name="Content Placeholder 2">
            <a:extLst>
              <a:ext uri="{FF2B5EF4-FFF2-40B4-BE49-F238E27FC236}">
                <a16:creationId xmlns:a16="http://schemas.microsoft.com/office/drawing/2014/main" id="{B08ADDC6-82AA-423C-9A51-384D840B4656}"/>
              </a:ext>
            </a:extLst>
          </p:cNvPr>
          <p:cNvSpPr>
            <a:spLocks noGrp="1"/>
          </p:cNvSpPr>
          <p:nvPr>
            <p:ph idx="1"/>
          </p:nvPr>
        </p:nvSpPr>
        <p:spPr>
          <a:xfrm>
            <a:off x="1295401" y="2556931"/>
            <a:ext cx="9601196" cy="3450463"/>
          </a:xfrm>
        </p:spPr>
        <p:txBody>
          <a:bodyPr>
            <a:normAutofit fontScale="70000" lnSpcReduction="20000"/>
          </a:bodyPr>
          <a:lstStyle/>
          <a:p>
            <a:r>
              <a:rPr lang="en-US" dirty="0"/>
              <a:t>Nordhaus, W. D. (2006). Geography and macroeconomics: New data and new findings. Retrieved from: http://www.pnas.org/content/103/10/3510</a:t>
            </a:r>
          </a:p>
          <a:p>
            <a:pPr>
              <a:lnSpc>
                <a:spcPct val="120000"/>
              </a:lnSpc>
              <a:spcBef>
                <a:spcPts val="0"/>
              </a:spcBef>
              <a:spcAft>
                <a:spcPts val="0"/>
              </a:spcAft>
            </a:pPr>
            <a:r>
              <a:rPr lang="en-US" dirty="0"/>
              <a:t>Chetty, R. et al. (2014). Where is the land of opportunity? The geography of intergenerational mobility in the United States. </a:t>
            </a:r>
            <a:r>
              <a:rPr lang="en-US" i="1" dirty="0"/>
              <a:t>The Quarterly Journal of Economics, </a:t>
            </a:r>
            <a:r>
              <a:rPr lang="en-US" dirty="0"/>
              <a:t>129 (4), pp. 1553-1594. Retrieved from: </a:t>
            </a:r>
          </a:p>
          <a:p>
            <a:pPr marL="283464" indent="0">
              <a:lnSpc>
                <a:spcPct val="120000"/>
              </a:lnSpc>
              <a:spcBef>
                <a:spcPts val="0"/>
              </a:spcBef>
              <a:buNone/>
            </a:pPr>
            <a:r>
              <a:rPr lang="en-US" dirty="0"/>
              <a:t>https://academic.oup.com/qje/article/129/4/1553/1853754/Where-is-the-land- of-Opportunity-The-Geography-of</a:t>
            </a:r>
          </a:p>
          <a:p>
            <a:pPr>
              <a:lnSpc>
                <a:spcPct val="120000"/>
              </a:lnSpc>
              <a:spcBef>
                <a:spcPts val="0"/>
              </a:spcBef>
            </a:pPr>
            <a:r>
              <a:rPr lang="en-US" dirty="0"/>
              <a:t>Choi, H., &amp; Varian, H. (2011). Predicting the present with Google trends. </a:t>
            </a:r>
            <a:r>
              <a:rPr lang="en-US" i="1" dirty="0"/>
              <a:t>Selected papers from the 40</a:t>
            </a:r>
            <a:r>
              <a:rPr lang="en-US" i="1" baseline="30000" dirty="0"/>
              <a:t>th</a:t>
            </a:r>
            <a:r>
              <a:rPr lang="en-US" i="1" dirty="0"/>
              <a:t> Australian Conference in Economics</a:t>
            </a:r>
            <a:r>
              <a:rPr lang="en-US" dirty="0"/>
              <a:t>. Retrieved from: http://onlinelibrary.wiley.com/doi/10.1111/j.1475-4932.2012.00809.x/abstract</a:t>
            </a:r>
          </a:p>
          <a:p>
            <a:pPr>
              <a:lnSpc>
                <a:spcPct val="120000"/>
              </a:lnSpc>
              <a:spcBef>
                <a:spcPts val="0"/>
              </a:spcBef>
            </a:pPr>
            <a:r>
              <a:rPr lang="en-US" dirty="0" err="1"/>
              <a:t>Lazer</a:t>
            </a:r>
            <a:r>
              <a:rPr lang="en-US" dirty="0"/>
              <a:t>, D. et al. (2009). Life in the network: The coming age of computational science. Retrieved from: https://www.ncbi.nlm.nih.gov/pmc/articles/PMC2745217/</a:t>
            </a:r>
          </a:p>
          <a:p>
            <a:pPr marL="283464" indent="0">
              <a:lnSpc>
                <a:spcPct val="120000"/>
              </a:lnSpc>
              <a:spcBef>
                <a:spcPts val="0"/>
              </a:spcBef>
              <a:buNone/>
            </a:pPr>
            <a:endParaRPr lang="en-US" dirty="0"/>
          </a:p>
        </p:txBody>
      </p:sp>
    </p:spTree>
    <p:extLst>
      <p:ext uri="{BB962C8B-B14F-4D97-AF65-F5344CB8AC3E}">
        <p14:creationId xmlns:p14="http://schemas.microsoft.com/office/powerpoint/2010/main" val="150113438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7F9525-DE5E-4E72-86C0-71E5271AB355}"/>
              </a:ext>
            </a:extLst>
          </p:cNvPr>
          <p:cNvSpPr>
            <a:spLocks noGrp="1"/>
          </p:cNvSpPr>
          <p:nvPr>
            <p:ph type="title"/>
          </p:nvPr>
        </p:nvSpPr>
        <p:spPr>
          <a:xfrm>
            <a:off x="1337933" y="716320"/>
            <a:ext cx="9601196" cy="703128"/>
          </a:xfrm>
        </p:spPr>
        <p:txBody>
          <a:bodyPr>
            <a:normAutofit/>
          </a:bodyPr>
          <a:lstStyle/>
          <a:p>
            <a:r>
              <a:rPr lang="en-US" sz="2800" dirty="0"/>
              <a:t>Figure 1: Economic Map of Europe</a:t>
            </a:r>
          </a:p>
        </p:txBody>
      </p:sp>
      <p:pic>
        <p:nvPicPr>
          <p:cNvPr id="4" name="Content Placeholder 3">
            <a:extLst>
              <a:ext uri="{FF2B5EF4-FFF2-40B4-BE49-F238E27FC236}">
                <a16:creationId xmlns:a16="http://schemas.microsoft.com/office/drawing/2014/main" id="{CBBAEC06-7350-49B9-AF43-B96887BCB795}"/>
              </a:ext>
            </a:extLst>
          </p:cNvPr>
          <p:cNvPicPr>
            <a:picLocks noGrp="1" noChangeAspect="1"/>
          </p:cNvPicPr>
          <p:nvPr>
            <p:ph idx="1"/>
          </p:nvPr>
        </p:nvPicPr>
        <p:blipFill>
          <a:blip r:embed="rId2"/>
          <a:stretch>
            <a:fillRect/>
          </a:stretch>
        </p:blipFill>
        <p:spPr>
          <a:xfrm>
            <a:off x="1121735" y="1441045"/>
            <a:ext cx="10053084" cy="3630685"/>
          </a:xfrm>
          <a:prstGeom prst="rect">
            <a:avLst/>
          </a:prstGeom>
        </p:spPr>
      </p:pic>
      <p:sp>
        <p:nvSpPr>
          <p:cNvPr id="5" name="TextBox 4">
            <a:extLst>
              <a:ext uri="{FF2B5EF4-FFF2-40B4-BE49-F238E27FC236}">
                <a16:creationId xmlns:a16="http://schemas.microsoft.com/office/drawing/2014/main" id="{73029E6F-88CF-4F86-9662-EFA96494F94E}"/>
              </a:ext>
            </a:extLst>
          </p:cNvPr>
          <p:cNvSpPr txBox="1"/>
          <p:nvPr/>
        </p:nvSpPr>
        <p:spPr>
          <a:xfrm>
            <a:off x="1180214" y="5188688"/>
            <a:ext cx="9627781" cy="923330"/>
          </a:xfrm>
          <a:prstGeom prst="rect">
            <a:avLst/>
          </a:prstGeom>
          <a:noFill/>
        </p:spPr>
        <p:txBody>
          <a:bodyPr wrap="square" rtlCol="0">
            <a:spAutoFit/>
          </a:bodyPr>
          <a:lstStyle/>
          <a:p>
            <a:r>
              <a:rPr lang="en-US" dirty="0"/>
              <a:t>Figure 1 shows an economic topographical map of Europe with heights proportional to gross domestic product per area. The observations measure economic activity in millions of 1995 U.S. dollars per kilometers squared at a 1 degree latitude and by 1 degree longitude scale. </a:t>
            </a:r>
          </a:p>
        </p:txBody>
      </p:sp>
    </p:spTree>
    <p:extLst>
      <p:ext uri="{BB962C8B-B14F-4D97-AF65-F5344CB8AC3E}">
        <p14:creationId xmlns:p14="http://schemas.microsoft.com/office/powerpoint/2010/main" val="183025939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1" name="Straight Connector 2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ChangeAspect="1"/>
          </p:cNvPicPr>
          <p:nvPr/>
        </p:nvPicPr>
        <p:blipFill>
          <a:blip r:embed="rId4"/>
          <a:stretch>
            <a:fillRect/>
          </a:stretch>
        </p:blipFill>
        <p:spPr>
          <a:xfrm>
            <a:off x="1066517" y="1071514"/>
            <a:ext cx="4576637" cy="4532452"/>
          </a:xfrm>
          <a:prstGeom prst="rect">
            <a:avLst/>
          </a:prstGeom>
        </p:spPr>
      </p:pic>
      <p:sp>
        <p:nvSpPr>
          <p:cNvPr id="2" name="Title 1">
            <a:extLst>
              <a:ext uri="{FF2B5EF4-FFF2-40B4-BE49-F238E27FC236}">
                <a16:creationId xmlns:a16="http://schemas.microsoft.com/office/drawing/2014/main" id="{6FFF9714-86BE-4A31-8EC3-93E5901957F3}"/>
              </a:ext>
            </a:extLst>
          </p:cNvPr>
          <p:cNvSpPr>
            <a:spLocks noGrp="1"/>
          </p:cNvSpPr>
          <p:nvPr>
            <p:ph type="title"/>
          </p:nvPr>
        </p:nvSpPr>
        <p:spPr>
          <a:xfrm>
            <a:off x="6094412" y="982132"/>
            <a:ext cx="4802185" cy="1303867"/>
          </a:xfrm>
        </p:spPr>
        <p:txBody>
          <a:bodyPr>
            <a:normAutofit/>
          </a:bodyPr>
          <a:lstStyle/>
          <a:p>
            <a:pPr>
              <a:lnSpc>
                <a:spcPct val="80000"/>
              </a:lnSpc>
            </a:pPr>
            <a:r>
              <a:rPr lang="en-US" sz="3100"/>
              <a:t>Figure 2: Boxplot of Output per capita and Temperature</a:t>
            </a:r>
          </a:p>
        </p:txBody>
      </p:sp>
      <p:sp>
        <p:nvSpPr>
          <p:cNvPr id="9" name="Content Placeholder 8"/>
          <p:cNvSpPr>
            <a:spLocks noGrp="1"/>
          </p:cNvSpPr>
          <p:nvPr>
            <p:ph idx="1"/>
          </p:nvPr>
        </p:nvSpPr>
        <p:spPr>
          <a:xfrm>
            <a:off x="6094412" y="2556932"/>
            <a:ext cx="4802184" cy="3318936"/>
          </a:xfrm>
        </p:spPr>
        <p:txBody>
          <a:bodyPr>
            <a:normAutofit/>
          </a:bodyPr>
          <a:lstStyle/>
          <a:p>
            <a:r>
              <a:rPr lang="en-US" dirty="0"/>
              <a:t>The graph verifies the conventional view that high-latitude countries have higher output per capita than those in low latitude. </a:t>
            </a:r>
          </a:p>
          <a:p>
            <a:endParaRPr lang="en-US" dirty="0"/>
          </a:p>
          <a:p>
            <a:r>
              <a:rPr lang="en-US" dirty="0"/>
              <a:t>Coldest regions have an output per capita nearly 12 times that of warmest regions.  </a:t>
            </a:r>
          </a:p>
        </p:txBody>
      </p:sp>
    </p:spTree>
    <p:extLst>
      <p:ext uri="{BB962C8B-B14F-4D97-AF65-F5344CB8AC3E}">
        <p14:creationId xmlns:p14="http://schemas.microsoft.com/office/powerpoint/2010/main" val="39092820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309E26-3A1D-4C88-A785-CAF2E23AE15D}"/>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C6824663-C2DB-4DDA-A90D-82EF2A7F8B63}"/>
              </a:ext>
            </a:extLst>
          </p:cNvPr>
          <p:cNvSpPr>
            <a:spLocks noGrp="1"/>
          </p:cNvSpPr>
          <p:nvPr>
            <p:ph idx="1"/>
          </p:nvPr>
        </p:nvSpPr>
        <p:spPr/>
        <p:txBody>
          <a:bodyPr/>
          <a:lstStyle/>
          <a:p>
            <a:r>
              <a:rPr lang="en-US" dirty="0"/>
              <a:t>Gross Cell Product (GCP): </a:t>
            </a:r>
            <a:r>
              <a:rPr lang="en-US" dirty="0">
                <a:hlinkClick r:id="rId2"/>
              </a:rPr>
              <a:t>http://gecon.yale.edu</a:t>
            </a:r>
            <a:endParaRPr lang="en-US" dirty="0"/>
          </a:p>
          <a:p>
            <a:endParaRPr lang="en-US" dirty="0"/>
          </a:p>
          <a:p>
            <a:r>
              <a:rPr lang="en-US" dirty="0"/>
              <a:t>The gridded population data: </a:t>
            </a:r>
            <a:r>
              <a:rPr lang="en-US" dirty="0">
                <a:hlinkClick r:id="rId3"/>
              </a:rPr>
              <a:t>http://sedac.ciesin.Columbia.edu/plue/gpw</a:t>
            </a:r>
            <a:endParaRPr lang="en-US" dirty="0"/>
          </a:p>
          <a:p>
            <a:pPr marL="0" indent="0">
              <a:buNone/>
            </a:pPr>
            <a:endParaRPr lang="en-US" dirty="0"/>
          </a:p>
        </p:txBody>
      </p:sp>
    </p:spTree>
    <p:extLst>
      <p:ext uri="{BB962C8B-B14F-4D97-AF65-F5344CB8AC3E}">
        <p14:creationId xmlns:p14="http://schemas.microsoft.com/office/powerpoint/2010/main" val="372433144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46EBC-3758-41CF-BC2D-B7FEB77E09A3}"/>
              </a:ext>
            </a:extLst>
          </p:cNvPr>
          <p:cNvSpPr>
            <a:spLocks noGrp="1"/>
          </p:cNvSpPr>
          <p:nvPr>
            <p:ph type="title"/>
          </p:nvPr>
        </p:nvSpPr>
        <p:spPr/>
        <p:txBody>
          <a:bodyPr/>
          <a:lstStyle/>
          <a:p>
            <a:r>
              <a:rPr lang="en-US" dirty="0"/>
              <a:t>Chetty, R. et al. (2014)</a:t>
            </a:r>
          </a:p>
        </p:txBody>
      </p:sp>
      <p:sp>
        <p:nvSpPr>
          <p:cNvPr id="3" name="Content Placeholder 2">
            <a:extLst>
              <a:ext uri="{FF2B5EF4-FFF2-40B4-BE49-F238E27FC236}">
                <a16:creationId xmlns:a16="http://schemas.microsoft.com/office/drawing/2014/main" id="{E7EBD8D5-439F-4540-B75F-0D8AC2B46704}"/>
              </a:ext>
            </a:extLst>
          </p:cNvPr>
          <p:cNvSpPr>
            <a:spLocks noGrp="1"/>
          </p:cNvSpPr>
          <p:nvPr>
            <p:ph idx="1"/>
          </p:nvPr>
        </p:nvSpPr>
        <p:spPr>
          <a:xfrm>
            <a:off x="935665" y="2556932"/>
            <a:ext cx="10249786" cy="3418566"/>
          </a:xfrm>
        </p:spPr>
        <p:txBody>
          <a:bodyPr>
            <a:normAutofit/>
          </a:bodyPr>
          <a:lstStyle/>
          <a:p>
            <a:pPr marL="0" indent="0">
              <a:buNone/>
            </a:pPr>
            <a:r>
              <a:rPr lang="en-US" dirty="0"/>
              <a:t>This paper  describes three features of intergenerational mobility in the United States:</a:t>
            </a:r>
          </a:p>
          <a:p>
            <a:r>
              <a:rPr lang="en-US" sz="2000" dirty="0"/>
              <a:t>By calculating the joint distribution of parent and child income at the national level, the regression results show that a 10 percentile increase in parent income is associated with a 3.4 percentile increase in a child’s income</a:t>
            </a:r>
          </a:p>
          <a:p>
            <a:r>
              <a:rPr lang="en-US" sz="2000" dirty="0"/>
              <a:t>Intergenerational mobility varies substantially across different areas</a:t>
            </a:r>
          </a:p>
          <a:p>
            <a:r>
              <a:rPr lang="en-US" sz="2000" dirty="0"/>
              <a:t>High mobility areas have the following five features: less residential segregation, less income inequality, better primary schools, greater social capital, and greater family stability </a:t>
            </a:r>
          </a:p>
        </p:txBody>
      </p:sp>
    </p:spTree>
    <p:extLst>
      <p:ext uri="{BB962C8B-B14F-4D97-AF65-F5344CB8AC3E}">
        <p14:creationId xmlns:p14="http://schemas.microsoft.com/office/powerpoint/2010/main" val="177502272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1" name="Straight Connector 2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ChangeAspect="1"/>
          </p:cNvPicPr>
          <p:nvPr/>
        </p:nvPicPr>
        <p:blipFill>
          <a:blip r:embed="rId4"/>
          <a:stretch>
            <a:fillRect/>
          </a:stretch>
        </p:blipFill>
        <p:spPr>
          <a:xfrm>
            <a:off x="1068573" y="1089837"/>
            <a:ext cx="5938284" cy="4518837"/>
          </a:xfrm>
          <a:prstGeom prst="rect">
            <a:avLst/>
          </a:prstGeom>
        </p:spPr>
      </p:pic>
      <p:sp>
        <p:nvSpPr>
          <p:cNvPr id="2" name="Title 1">
            <a:extLst>
              <a:ext uri="{FF2B5EF4-FFF2-40B4-BE49-F238E27FC236}">
                <a16:creationId xmlns:a16="http://schemas.microsoft.com/office/drawing/2014/main" id="{D65A25A2-42B0-42B4-A141-F3185B17599E}"/>
              </a:ext>
            </a:extLst>
          </p:cNvPr>
          <p:cNvSpPr>
            <a:spLocks noGrp="1"/>
          </p:cNvSpPr>
          <p:nvPr>
            <p:ph type="title"/>
          </p:nvPr>
        </p:nvSpPr>
        <p:spPr>
          <a:xfrm>
            <a:off x="7535825" y="982132"/>
            <a:ext cx="3360772" cy="1303867"/>
          </a:xfrm>
        </p:spPr>
        <p:txBody>
          <a:bodyPr>
            <a:noAutofit/>
          </a:bodyPr>
          <a:lstStyle/>
          <a:p>
            <a:r>
              <a:rPr lang="en-US" sz="2400" dirty="0"/>
              <a:t>Figure 1: Economic Mobility across U.S. Commuting Zones (CZs) </a:t>
            </a:r>
          </a:p>
        </p:txBody>
      </p:sp>
      <p:sp>
        <p:nvSpPr>
          <p:cNvPr id="9" name="Content Placeholder 8"/>
          <p:cNvSpPr>
            <a:spLocks noGrp="1"/>
          </p:cNvSpPr>
          <p:nvPr>
            <p:ph idx="1"/>
          </p:nvPr>
        </p:nvSpPr>
        <p:spPr>
          <a:xfrm>
            <a:off x="7331149" y="2556932"/>
            <a:ext cx="3971259" cy="3318936"/>
          </a:xfrm>
        </p:spPr>
        <p:txBody>
          <a:bodyPr>
            <a:normAutofit lnSpcReduction="10000"/>
          </a:bodyPr>
          <a:lstStyle/>
          <a:p>
            <a:r>
              <a:rPr lang="en-US" sz="1800" dirty="0"/>
              <a:t>Figure 1 is a heat map of upward income mobility using anonymous earnings records on all children in the 1980-1985 birth cohorts.</a:t>
            </a:r>
          </a:p>
          <a:p>
            <a:endParaRPr lang="en-US" sz="1800" dirty="0"/>
          </a:p>
          <a:p>
            <a:r>
              <a:rPr lang="en-US" sz="1800" dirty="0"/>
              <a:t>Upward income mobility is measured by the probability that a child reaches the top quintile of the national family income distribution for children, conditional on having parents located at the bottom quintile. </a:t>
            </a:r>
          </a:p>
          <a:p>
            <a:pPr marL="0" indent="0">
              <a:buNone/>
            </a:pPr>
            <a:endParaRPr lang="en-US" dirty="0"/>
          </a:p>
        </p:txBody>
      </p:sp>
    </p:spTree>
    <p:extLst>
      <p:ext uri="{BB962C8B-B14F-4D97-AF65-F5344CB8AC3E}">
        <p14:creationId xmlns:p14="http://schemas.microsoft.com/office/powerpoint/2010/main" val="7184260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941136-C9BC-442F-BF3D-4B5BF988A441}"/>
              </a:ext>
            </a:extLst>
          </p:cNvPr>
          <p:cNvSpPr>
            <a:spLocks noGrp="1"/>
          </p:cNvSpPr>
          <p:nvPr>
            <p:ph type="title"/>
          </p:nvPr>
        </p:nvSpPr>
        <p:spPr>
          <a:xfrm>
            <a:off x="1295402" y="982132"/>
            <a:ext cx="9601196" cy="373519"/>
          </a:xfrm>
        </p:spPr>
        <p:txBody>
          <a:bodyPr>
            <a:noAutofit/>
          </a:bodyPr>
          <a:lstStyle/>
          <a:p>
            <a:r>
              <a:rPr lang="en-US" sz="2000" dirty="0"/>
              <a:t>Figure 2: Variations of Intergenerational Mobility in Selected Commuting Zones</a:t>
            </a:r>
          </a:p>
        </p:txBody>
      </p:sp>
      <p:pic>
        <p:nvPicPr>
          <p:cNvPr id="4" name="Content Placeholder 3">
            <a:extLst>
              <a:ext uri="{FF2B5EF4-FFF2-40B4-BE49-F238E27FC236}">
                <a16:creationId xmlns:a16="http://schemas.microsoft.com/office/drawing/2014/main" id="{FBF5EE15-115F-4030-B21A-BF6D117147C7}"/>
              </a:ext>
            </a:extLst>
          </p:cNvPr>
          <p:cNvPicPr>
            <a:picLocks noGrp="1" noChangeAspect="1"/>
          </p:cNvPicPr>
          <p:nvPr>
            <p:ph idx="1"/>
          </p:nvPr>
        </p:nvPicPr>
        <p:blipFill>
          <a:blip r:embed="rId2"/>
          <a:stretch>
            <a:fillRect/>
          </a:stretch>
        </p:blipFill>
        <p:spPr>
          <a:xfrm>
            <a:off x="914658" y="1472633"/>
            <a:ext cx="10273679" cy="3307860"/>
          </a:xfrm>
          <a:prstGeom prst="rect">
            <a:avLst/>
          </a:prstGeom>
        </p:spPr>
      </p:pic>
      <p:sp>
        <p:nvSpPr>
          <p:cNvPr id="5" name="TextBox 4">
            <a:extLst>
              <a:ext uri="{FF2B5EF4-FFF2-40B4-BE49-F238E27FC236}">
                <a16:creationId xmlns:a16="http://schemas.microsoft.com/office/drawing/2014/main" id="{395EA174-A676-4F87-9BF4-CF05D474F1D8}"/>
              </a:ext>
            </a:extLst>
          </p:cNvPr>
          <p:cNvSpPr txBox="1"/>
          <p:nvPr/>
        </p:nvSpPr>
        <p:spPr>
          <a:xfrm>
            <a:off x="1148316" y="5172740"/>
            <a:ext cx="10095613" cy="646331"/>
          </a:xfrm>
          <a:prstGeom prst="rect">
            <a:avLst/>
          </a:prstGeom>
          <a:noFill/>
        </p:spPr>
        <p:txBody>
          <a:bodyPr wrap="square" rtlCol="0">
            <a:spAutoFit/>
          </a:bodyPr>
          <a:lstStyle/>
          <a:p>
            <a:r>
              <a:rPr lang="en-US" dirty="0"/>
              <a:t>These two graphs present nonparametric binned scatter plots of the relationship between child and parent income ranks in four selected CZs. </a:t>
            </a:r>
          </a:p>
        </p:txBody>
      </p:sp>
    </p:spTree>
    <p:extLst>
      <p:ext uri="{BB962C8B-B14F-4D97-AF65-F5344CB8AC3E}">
        <p14:creationId xmlns:p14="http://schemas.microsoft.com/office/powerpoint/2010/main" val="304654849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F2AE5D-E613-41F5-88F8-0140A6189777}"/>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F68D1B69-C793-416A-B76C-D01ACDE1E9C0}"/>
              </a:ext>
            </a:extLst>
          </p:cNvPr>
          <p:cNvSpPr>
            <a:spLocks noGrp="1"/>
          </p:cNvSpPr>
          <p:nvPr>
            <p:ph idx="1"/>
          </p:nvPr>
        </p:nvSpPr>
        <p:spPr/>
        <p:txBody>
          <a:bodyPr/>
          <a:lstStyle/>
          <a:p>
            <a:r>
              <a:rPr lang="en-US" dirty="0"/>
              <a:t>All the data used in this paper are available at: </a:t>
            </a:r>
          </a:p>
          <a:p>
            <a:pPr marL="0" indent="0">
              <a:buNone/>
            </a:pPr>
            <a:r>
              <a:rPr lang="en-US" dirty="0">
                <a:hlinkClick r:id="rId2"/>
              </a:rPr>
              <a:t>https://academic.oup.com/qje/article/129/4/1553/1853754/Where-is-the-land-of-Opportunity-The-Geography-of#supplementary-data</a:t>
            </a:r>
            <a:endParaRPr lang="en-US" dirty="0"/>
          </a:p>
          <a:p>
            <a:pPr marL="0" indent="0">
              <a:buNone/>
            </a:pPr>
            <a:endParaRPr lang="en-US" dirty="0"/>
          </a:p>
        </p:txBody>
      </p:sp>
    </p:spTree>
    <p:extLst>
      <p:ext uri="{BB962C8B-B14F-4D97-AF65-F5344CB8AC3E}">
        <p14:creationId xmlns:p14="http://schemas.microsoft.com/office/powerpoint/2010/main" val="161092667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D8551-1B26-4491-A7D9-701CF04CD660}"/>
              </a:ext>
            </a:extLst>
          </p:cNvPr>
          <p:cNvSpPr>
            <a:spLocks noGrp="1"/>
          </p:cNvSpPr>
          <p:nvPr>
            <p:ph type="title"/>
          </p:nvPr>
        </p:nvSpPr>
        <p:spPr/>
        <p:txBody>
          <a:bodyPr/>
          <a:lstStyle/>
          <a:p>
            <a:r>
              <a:rPr lang="en-US" dirty="0"/>
              <a:t>Choi , H., &amp; Varian, H. (2011)</a:t>
            </a:r>
          </a:p>
        </p:txBody>
      </p:sp>
      <p:sp>
        <p:nvSpPr>
          <p:cNvPr id="3" name="Content Placeholder 2">
            <a:extLst>
              <a:ext uri="{FF2B5EF4-FFF2-40B4-BE49-F238E27FC236}">
                <a16:creationId xmlns:a16="http://schemas.microsoft.com/office/drawing/2014/main" id="{2CB50E0E-812A-4BBA-8B07-FD57A55F6847}"/>
              </a:ext>
            </a:extLst>
          </p:cNvPr>
          <p:cNvSpPr>
            <a:spLocks noGrp="1"/>
          </p:cNvSpPr>
          <p:nvPr>
            <p:ph idx="1"/>
          </p:nvPr>
        </p:nvSpPr>
        <p:spPr/>
        <p:txBody>
          <a:bodyPr>
            <a:normAutofit fontScale="92500" lnSpcReduction="10000"/>
          </a:bodyPr>
          <a:lstStyle/>
          <a:p>
            <a:r>
              <a:rPr lang="en-US" dirty="0"/>
              <a:t>The authors show how to utilize search engine data from Google to forecast near-term values of economic indicators</a:t>
            </a:r>
          </a:p>
          <a:p>
            <a:endParaRPr lang="en-US" dirty="0"/>
          </a:p>
          <a:p>
            <a:r>
              <a:rPr lang="en-US" dirty="0"/>
              <a:t>The indicators in this paper focus on four aspects: motor vehicles and parts, initial claims for unemployment benefits, travel, and consumer confidence</a:t>
            </a:r>
          </a:p>
          <a:p>
            <a:endParaRPr lang="en-US" dirty="0"/>
          </a:p>
          <a:p>
            <a:r>
              <a:rPr lang="en-US" dirty="0"/>
              <a:t>The results demonstrate that adding relevant Google Trends variables would improve the prediction power of the AR models by 5%-20%</a:t>
            </a:r>
          </a:p>
        </p:txBody>
      </p:sp>
    </p:spTree>
    <p:extLst>
      <p:ext uri="{BB962C8B-B14F-4D97-AF65-F5344CB8AC3E}">
        <p14:creationId xmlns:p14="http://schemas.microsoft.com/office/powerpoint/2010/main" val="3045146303"/>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C99E4-BD6F-4ECC-8EFD-427F6FD26249}"/>
              </a:ext>
            </a:extLst>
          </p:cNvPr>
          <p:cNvSpPr>
            <a:spLocks noGrp="1"/>
          </p:cNvSpPr>
          <p:nvPr>
            <p:ph type="title"/>
          </p:nvPr>
        </p:nvSpPr>
        <p:spPr>
          <a:xfrm>
            <a:off x="1306034" y="657840"/>
            <a:ext cx="9601196" cy="841352"/>
          </a:xfrm>
        </p:spPr>
        <p:txBody>
          <a:bodyPr>
            <a:normAutofit/>
          </a:bodyPr>
          <a:lstStyle/>
          <a:p>
            <a:r>
              <a:rPr lang="en-US" sz="3600" dirty="0"/>
              <a:t>Figure 1: Motor Vehicles and Parts</a:t>
            </a:r>
          </a:p>
        </p:txBody>
      </p:sp>
      <p:pic>
        <p:nvPicPr>
          <p:cNvPr id="4" name="Content Placeholder 3">
            <a:extLst>
              <a:ext uri="{FF2B5EF4-FFF2-40B4-BE49-F238E27FC236}">
                <a16:creationId xmlns:a16="http://schemas.microsoft.com/office/drawing/2014/main" id="{70AF83D7-8C66-46D2-AE07-4E46BAE4A5CF}"/>
              </a:ext>
            </a:extLst>
          </p:cNvPr>
          <p:cNvPicPr>
            <a:picLocks noGrp="1" noChangeAspect="1"/>
          </p:cNvPicPr>
          <p:nvPr>
            <p:ph idx="1"/>
          </p:nvPr>
        </p:nvPicPr>
        <p:blipFill>
          <a:blip r:embed="rId2"/>
          <a:stretch>
            <a:fillRect/>
          </a:stretch>
        </p:blipFill>
        <p:spPr>
          <a:xfrm>
            <a:off x="1291930" y="1499524"/>
            <a:ext cx="9803144" cy="3604104"/>
          </a:xfrm>
          <a:prstGeom prst="rect">
            <a:avLst/>
          </a:prstGeom>
        </p:spPr>
      </p:pic>
      <p:sp>
        <p:nvSpPr>
          <p:cNvPr id="5" name="TextBox 4">
            <a:extLst>
              <a:ext uri="{FF2B5EF4-FFF2-40B4-BE49-F238E27FC236}">
                <a16:creationId xmlns:a16="http://schemas.microsoft.com/office/drawing/2014/main" id="{69D5CEA1-6695-4BE1-B0DB-113AA2C2EFDC}"/>
              </a:ext>
            </a:extLst>
          </p:cNvPr>
          <p:cNvSpPr txBox="1"/>
          <p:nvPr/>
        </p:nvSpPr>
        <p:spPr>
          <a:xfrm>
            <a:off x="1791585" y="4954772"/>
            <a:ext cx="8787809" cy="1200329"/>
          </a:xfrm>
          <a:prstGeom prst="rect">
            <a:avLst/>
          </a:prstGeom>
          <a:noFill/>
        </p:spPr>
        <p:txBody>
          <a:bodyPr wrap="square" rtlCol="0">
            <a:spAutoFit/>
          </a:bodyPr>
          <a:lstStyle/>
          <a:p>
            <a:r>
              <a:rPr lang="en-US" dirty="0"/>
              <a:t>The mean absolute error (MAE) using the Trends data is 5.66%, which is an improvement of 10.6% compared to the baseline seasonal AR-1 model (6.34%). In regard to the MAE during the recession (Dec 2007 to June 2009), the MAE with Trends and without Trends are 6.96% and 8.86%, respectively.  </a:t>
            </a:r>
          </a:p>
        </p:txBody>
      </p:sp>
    </p:spTree>
    <p:extLst>
      <p:ext uri="{BB962C8B-B14F-4D97-AF65-F5344CB8AC3E}">
        <p14:creationId xmlns:p14="http://schemas.microsoft.com/office/powerpoint/2010/main" val="30926758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99D86-EC9B-4E4C-BA75-A7F3FA5223C0}"/>
              </a:ext>
            </a:extLst>
          </p:cNvPr>
          <p:cNvSpPr>
            <a:spLocks noGrp="1"/>
          </p:cNvSpPr>
          <p:nvPr>
            <p:ph type="title"/>
          </p:nvPr>
        </p:nvSpPr>
        <p:spPr>
          <a:xfrm>
            <a:off x="1332616" y="774798"/>
            <a:ext cx="9601196" cy="548956"/>
          </a:xfrm>
        </p:spPr>
        <p:txBody>
          <a:bodyPr>
            <a:noAutofit/>
          </a:bodyPr>
          <a:lstStyle/>
          <a:p>
            <a:r>
              <a:rPr lang="en-US" sz="2000" dirty="0"/>
              <a:t>Figure 2: Seasonally Adjusted Initial Claims for Unemployment: Turning Points in Gray</a:t>
            </a:r>
          </a:p>
        </p:txBody>
      </p:sp>
      <p:pic>
        <p:nvPicPr>
          <p:cNvPr id="4" name="Content Placeholder 3">
            <a:extLst>
              <a:ext uri="{FF2B5EF4-FFF2-40B4-BE49-F238E27FC236}">
                <a16:creationId xmlns:a16="http://schemas.microsoft.com/office/drawing/2014/main" id="{22EECD2D-0C33-40DE-B42B-250C1490D7B9}"/>
              </a:ext>
            </a:extLst>
          </p:cNvPr>
          <p:cNvPicPr>
            <a:picLocks noGrp="1" noChangeAspect="1"/>
          </p:cNvPicPr>
          <p:nvPr>
            <p:ph idx="1"/>
          </p:nvPr>
        </p:nvPicPr>
        <p:blipFill>
          <a:blip r:embed="rId2"/>
          <a:stretch>
            <a:fillRect/>
          </a:stretch>
        </p:blipFill>
        <p:spPr>
          <a:xfrm>
            <a:off x="1143000" y="1277593"/>
            <a:ext cx="9872330" cy="4202100"/>
          </a:xfrm>
          <a:prstGeom prst="rect">
            <a:avLst/>
          </a:prstGeom>
        </p:spPr>
      </p:pic>
      <p:sp>
        <p:nvSpPr>
          <p:cNvPr id="5" name="TextBox 4">
            <a:extLst>
              <a:ext uri="{FF2B5EF4-FFF2-40B4-BE49-F238E27FC236}">
                <a16:creationId xmlns:a16="http://schemas.microsoft.com/office/drawing/2014/main" id="{C462B179-1E02-446A-B6B3-3AE171023C1E}"/>
              </a:ext>
            </a:extLst>
          </p:cNvPr>
          <p:cNvSpPr txBox="1"/>
          <p:nvPr/>
        </p:nvSpPr>
        <p:spPr>
          <a:xfrm>
            <a:off x="1451344" y="5326912"/>
            <a:ext cx="9314121" cy="646331"/>
          </a:xfrm>
          <a:prstGeom prst="rect">
            <a:avLst/>
          </a:prstGeom>
          <a:noFill/>
        </p:spPr>
        <p:txBody>
          <a:bodyPr wrap="square" rtlCol="0">
            <a:spAutoFit/>
          </a:bodyPr>
          <a:lstStyle/>
          <a:p>
            <a:r>
              <a:rPr lang="en-US" dirty="0"/>
              <a:t>Since it is very hard to predict the turning points using the simple AR models, Figure 2 shows how the Google Trends data helps to identify the turning points in the series. </a:t>
            </a:r>
          </a:p>
        </p:txBody>
      </p:sp>
    </p:spTree>
    <p:extLst>
      <p:ext uri="{BB962C8B-B14F-4D97-AF65-F5344CB8AC3E}">
        <p14:creationId xmlns:p14="http://schemas.microsoft.com/office/powerpoint/2010/main" val="4442761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C8C6A9-845F-445F-8071-8200F6D2A7A8}"/>
              </a:ext>
            </a:extLst>
          </p:cNvPr>
          <p:cNvSpPr>
            <a:spLocks noGrp="1"/>
          </p:cNvSpPr>
          <p:nvPr>
            <p:ph type="title"/>
          </p:nvPr>
        </p:nvSpPr>
        <p:spPr/>
        <p:txBody>
          <a:bodyPr/>
          <a:lstStyle/>
          <a:p>
            <a:r>
              <a:rPr lang="en-US" dirty="0"/>
              <a:t>Baker, S., Bloom, N., &amp; Davis, S. (2016)</a:t>
            </a:r>
          </a:p>
        </p:txBody>
      </p:sp>
      <p:sp>
        <p:nvSpPr>
          <p:cNvPr id="3" name="Content Placeholder 2">
            <a:extLst>
              <a:ext uri="{FF2B5EF4-FFF2-40B4-BE49-F238E27FC236}">
                <a16:creationId xmlns:a16="http://schemas.microsoft.com/office/drawing/2014/main" id="{63E6CECC-3820-4993-BFDF-763E7C57BF0F}"/>
              </a:ext>
            </a:extLst>
          </p:cNvPr>
          <p:cNvSpPr>
            <a:spLocks noGrp="1"/>
          </p:cNvSpPr>
          <p:nvPr>
            <p:ph idx="1"/>
          </p:nvPr>
        </p:nvSpPr>
        <p:spPr/>
        <p:txBody>
          <a:bodyPr>
            <a:normAutofit fontScale="92500" lnSpcReduction="10000"/>
          </a:bodyPr>
          <a:lstStyle/>
          <a:p>
            <a:pPr marL="0" indent="0">
              <a:buNone/>
            </a:pPr>
            <a:r>
              <a:rPr lang="en-US" dirty="0"/>
              <a:t>This paper investigates two claims made by commentators regarding economic policy uncertainty:</a:t>
            </a:r>
          </a:p>
          <a:p>
            <a:pPr marL="0" indent="0">
              <a:buNone/>
            </a:pPr>
            <a:endParaRPr lang="en-US" dirty="0"/>
          </a:p>
          <a:p>
            <a:pPr marL="457200" indent="-457200">
              <a:buFont typeface="+mj-lt"/>
              <a:buAutoNum type="arabicPeriod"/>
            </a:pPr>
            <a:r>
              <a:rPr lang="en-US" dirty="0"/>
              <a:t>It increased after 2007-09 recession due to people’s uncertainty about future tax, spending, regulatory, health-care and monetary policies. </a:t>
            </a:r>
          </a:p>
          <a:p>
            <a:pPr marL="457200" indent="-457200">
              <a:buFont typeface="+mj-lt"/>
              <a:buAutoNum type="arabicPeriod"/>
            </a:pPr>
            <a:endParaRPr lang="en-US" dirty="0"/>
          </a:p>
          <a:p>
            <a:pPr marL="457200" indent="-457200">
              <a:buFont typeface="+mj-lt"/>
              <a:buAutoNum type="arabicPeriod"/>
            </a:pPr>
            <a:r>
              <a:rPr lang="en-US" dirty="0"/>
              <a:t>The increase in policy uncertainty slowed the recovery from recession by leading companies to postpone investment, </a:t>
            </a:r>
            <a:r>
              <a:rPr lang="en-US"/>
              <a:t>hiring, and </a:t>
            </a:r>
            <a:r>
              <a:rPr lang="en-US" dirty="0"/>
              <a:t>consumption expenditure.  </a:t>
            </a:r>
          </a:p>
        </p:txBody>
      </p:sp>
    </p:spTree>
    <p:extLst>
      <p:ext uri="{BB962C8B-B14F-4D97-AF65-F5344CB8AC3E}">
        <p14:creationId xmlns:p14="http://schemas.microsoft.com/office/powerpoint/2010/main" val="304873634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687DDDB-38F7-4FDD-8A02-CA47A46AFD6A}"/>
              </a:ext>
            </a:extLst>
          </p:cNvPr>
          <p:cNvPicPr>
            <a:picLocks noChangeAspect="1"/>
          </p:cNvPicPr>
          <p:nvPr/>
        </p:nvPicPr>
        <p:blipFill>
          <a:blip r:embed="rId4"/>
          <a:stretch>
            <a:fillRect/>
          </a:stretch>
        </p:blipFill>
        <p:spPr>
          <a:xfrm>
            <a:off x="850981" y="761141"/>
            <a:ext cx="6410015" cy="5293493"/>
          </a:xfrm>
          <a:prstGeom prst="rect">
            <a:avLst/>
          </a:prstGeom>
        </p:spPr>
      </p:pic>
      <p:sp>
        <p:nvSpPr>
          <p:cNvPr id="2" name="Title 1">
            <a:extLst>
              <a:ext uri="{FF2B5EF4-FFF2-40B4-BE49-F238E27FC236}">
                <a16:creationId xmlns:a16="http://schemas.microsoft.com/office/drawing/2014/main" id="{32E432BD-C046-47DC-9B5D-6C014B8E5628}"/>
              </a:ext>
            </a:extLst>
          </p:cNvPr>
          <p:cNvSpPr>
            <a:spLocks noGrp="1"/>
          </p:cNvSpPr>
          <p:nvPr>
            <p:ph type="title"/>
          </p:nvPr>
        </p:nvSpPr>
        <p:spPr>
          <a:xfrm>
            <a:off x="7535825" y="982132"/>
            <a:ext cx="3360772" cy="1303867"/>
          </a:xfrm>
        </p:spPr>
        <p:txBody>
          <a:bodyPr>
            <a:normAutofit/>
          </a:bodyPr>
          <a:lstStyle/>
          <a:p>
            <a:pPr>
              <a:lnSpc>
                <a:spcPct val="90000"/>
              </a:lnSpc>
            </a:pPr>
            <a:r>
              <a:rPr lang="en-US" sz="3700"/>
              <a:t>Figure 3: Visitors to Hong Kong</a:t>
            </a:r>
          </a:p>
        </p:txBody>
      </p:sp>
      <p:sp>
        <p:nvSpPr>
          <p:cNvPr id="3" name="Content Placeholder 2">
            <a:extLst>
              <a:ext uri="{FF2B5EF4-FFF2-40B4-BE49-F238E27FC236}">
                <a16:creationId xmlns:a16="http://schemas.microsoft.com/office/drawing/2014/main" id="{9D114B6E-B91A-49EE-8398-E43318628187}"/>
              </a:ext>
            </a:extLst>
          </p:cNvPr>
          <p:cNvSpPr>
            <a:spLocks noGrp="1"/>
          </p:cNvSpPr>
          <p:nvPr>
            <p:ph idx="1"/>
          </p:nvPr>
        </p:nvSpPr>
        <p:spPr>
          <a:xfrm>
            <a:off x="7315200" y="2556932"/>
            <a:ext cx="4035056" cy="3535524"/>
          </a:xfrm>
        </p:spPr>
        <p:txBody>
          <a:bodyPr>
            <a:normAutofit/>
          </a:bodyPr>
          <a:lstStyle/>
          <a:p>
            <a:r>
              <a:rPr lang="en-US" sz="1800" dirty="0"/>
              <a:t>These graphs are generated based on visitor data from US, Canada, Great Britain, Germany, France, Italy, Australia, Japan, and India. The destination is Hong Kong.  </a:t>
            </a:r>
          </a:p>
          <a:p>
            <a:endParaRPr lang="en-US" sz="1800" dirty="0"/>
          </a:p>
          <a:p>
            <a:r>
              <a:rPr lang="en-US" sz="1800" dirty="0"/>
              <a:t>Adding the Google Trends data to the AR model, the in-sample fit is fairly good except Japan. </a:t>
            </a:r>
          </a:p>
        </p:txBody>
      </p:sp>
    </p:spTree>
    <p:extLst>
      <p:ext uri="{BB962C8B-B14F-4D97-AF65-F5344CB8AC3E}">
        <p14:creationId xmlns:p14="http://schemas.microsoft.com/office/powerpoint/2010/main" val="10974542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BA7C71-1F79-4EE6-8CC0-93DC1A94EFAC}"/>
              </a:ext>
            </a:extLst>
          </p:cNvPr>
          <p:cNvSpPr>
            <a:spLocks noGrp="1"/>
          </p:cNvSpPr>
          <p:nvPr>
            <p:ph type="title"/>
          </p:nvPr>
        </p:nvSpPr>
        <p:spPr>
          <a:xfrm>
            <a:off x="1290085" y="806695"/>
            <a:ext cx="9601196" cy="469212"/>
          </a:xfrm>
        </p:spPr>
        <p:txBody>
          <a:bodyPr>
            <a:noAutofit/>
          </a:bodyPr>
          <a:lstStyle/>
          <a:p>
            <a:r>
              <a:rPr lang="en-US" sz="2800" dirty="0"/>
              <a:t>Figure 4: Roy Morgan Consumer Confidence for Australia</a:t>
            </a:r>
          </a:p>
        </p:txBody>
      </p:sp>
      <p:pic>
        <p:nvPicPr>
          <p:cNvPr id="4" name="Content Placeholder 3">
            <a:extLst>
              <a:ext uri="{FF2B5EF4-FFF2-40B4-BE49-F238E27FC236}">
                <a16:creationId xmlns:a16="http://schemas.microsoft.com/office/drawing/2014/main" id="{D4FEF57D-8C8E-4FE8-9A14-3913612C464D}"/>
              </a:ext>
            </a:extLst>
          </p:cNvPr>
          <p:cNvPicPr>
            <a:picLocks noGrp="1" noChangeAspect="1"/>
          </p:cNvPicPr>
          <p:nvPr>
            <p:ph idx="1"/>
          </p:nvPr>
        </p:nvPicPr>
        <p:blipFill>
          <a:blip r:embed="rId2"/>
          <a:stretch>
            <a:fillRect/>
          </a:stretch>
        </p:blipFill>
        <p:spPr>
          <a:xfrm>
            <a:off x="1075996" y="1361848"/>
            <a:ext cx="10035026" cy="3444480"/>
          </a:xfrm>
          <a:prstGeom prst="rect">
            <a:avLst/>
          </a:prstGeom>
        </p:spPr>
      </p:pic>
      <p:sp>
        <p:nvSpPr>
          <p:cNvPr id="5" name="TextBox 4">
            <a:extLst>
              <a:ext uri="{FF2B5EF4-FFF2-40B4-BE49-F238E27FC236}">
                <a16:creationId xmlns:a16="http://schemas.microsoft.com/office/drawing/2014/main" id="{BC0F17DB-83F6-462A-99EB-ACA61803C5D5}"/>
              </a:ext>
            </a:extLst>
          </p:cNvPr>
          <p:cNvSpPr txBox="1"/>
          <p:nvPr/>
        </p:nvSpPr>
        <p:spPr>
          <a:xfrm>
            <a:off x="1233377" y="4880344"/>
            <a:ext cx="9734107" cy="923330"/>
          </a:xfrm>
          <a:prstGeom prst="rect">
            <a:avLst/>
          </a:prstGeom>
          <a:noFill/>
        </p:spPr>
        <p:txBody>
          <a:bodyPr wrap="square" rtlCol="0">
            <a:spAutoFit/>
          </a:bodyPr>
          <a:lstStyle/>
          <a:p>
            <a:r>
              <a:rPr lang="en-US" dirty="0"/>
              <a:t>Similar to Figure 1-3, the addition of MAE reduces MAE of the simple AR-1 model. The big drop in Spring 2008 is due to a surge in queries on Hybrid &amp; Alternative Vehicles since the oil prices increased during that period. </a:t>
            </a:r>
          </a:p>
        </p:txBody>
      </p:sp>
    </p:spTree>
    <p:extLst>
      <p:ext uri="{BB962C8B-B14F-4D97-AF65-F5344CB8AC3E}">
        <p14:creationId xmlns:p14="http://schemas.microsoft.com/office/powerpoint/2010/main" val="226286198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C0A6C2-F064-4BB0-A3E7-BA14301C481F}"/>
              </a:ext>
            </a:extLst>
          </p:cNvPr>
          <p:cNvSpPr>
            <a:spLocks noGrp="1"/>
          </p:cNvSpPr>
          <p:nvPr>
            <p:ph type="title"/>
          </p:nvPr>
        </p:nvSpPr>
        <p:spPr/>
        <p:txBody>
          <a:bodyPr/>
          <a:lstStyle/>
          <a:p>
            <a:r>
              <a:rPr lang="en-US" dirty="0"/>
              <a:t>Data Sources</a:t>
            </a:r>
          </a:p>
        </p:txBody>
      </p:sp>
      <p:sp>
        <p:nvSpPr>
          <p:cNvPr id="3" name="Content Placeholder 2">
            <a:extLst>
              <a:ext uri="{FF2B5EF4-FFF2-40B4-BE49-F238E27FC236}">
                <a16:creationId xmlns:a16="http://schemas.microsoft.com/office/drawing/2014/main" id="{4C083D85-D169-4F81-A68F-0FBDD263BED3}"/>
              </a:ext>
            </a:extLst>
          </p:cNvPr>
          <p:cNvSpPr>
            <a:spLocks noGrp="1"/>
          </p:cNvSpPr>
          <p:nvPr>
            <p:ph idx="1"/>
          </p:nvPr>
        </p:nvSpPr>
        <p:spPr>
          <a:xfrm>
            <a:off x="1295401" y="2556932"/>
            <a:ext cx="9601196" cy="3466412"/>
          </a:xfrm>
        </p:spPr>
        <p:txBody>
          <a:bodyPr>
            <a:normAutofit fontScale="92500" lnSpcReduction="20000"/>
          </a:bodyPr>
          <a:lstStyle/>
          <a:p>
            <a:r>
              <a:rPr lang="en-US" dirty="0"/>
              <a:t>U.S. Census Bureau “Advance Monthly Sales for Retail and Food Services”</a:t>
            </a:r>
          </a:p>
          <a:p>
            <a:pPr marL="0" indent="0">
              <a:buNone/>
            </a:pPr>
            <a:r>
              <a:rPr lang="en-US" dirty="0">
                <a:hlinkClick r:id="rId2"/>
              </a:rPr>
              <a:t>https://www.census.gov/retail/marts/www/timeseries.html</a:t>
            </a:r>
            <a:endParaRPr lang="en-US" dirty="0"/>
          </a:p>
          <a:p>
            <a:r>
              <a:rPr lang="en-US" dirty="0"/>
              <a:t>US Department of Labor-Claims for Unemployment Benefits</a:t>
            </a:r>
          </a:p>
          <a:p>
            <a:pPr marL="0" indent="0">
              <a:buNone/>
            </a:pPr>
            <a:r>
              <a:rPr lang="en-US" dirty="0">
                <a:hlinkClick r:id="rId3"/>
              </a:rPr>
              <a:t>https://www.dol.gov/opa/media/press/eta/ui/current.htm</a:t>
            </a:r>
            <a:endParaRPr lang="en-US" dirty="0"/>
          </a:p>
          <a:p>
            <a:r>
              <a:rPr lang="en-US" dirty="0"/>
              <a:t>Hong Kong Tourism Board</a:t>
            </a:r>
          </a:p>
          <a:p>
            <a:pPr marL="0" indent="0">
              <a:buNone/>
            </a:pPr>
            <a:r>
              <a:rPr lang="en-US" dirty="0">
                <a:hlinkClick r:id="rId4"/>
              </a:rPr>
              <a:t>http://partnernet.hktb.com/</a:t>
            </a:r>
            <a:endParaRPr lang="en-US" dirty="0"/>
          </a:p>
          <a:p>
            <a:r>
              <a:rPr lang="en-US" dirty="0"/>
              <a:t>Roy Morgan Consumer Confidence Index for Australia</a:t>
            </a:r>
          </a:p>
          <a:p>
            <a:pPr marL="0" indent="0">
              <a:buNone/>
            </a:pPr>
            <a:r>
              <a:rPr lang="en-US" dirty="0">
                <a:hlinkClick r:id="rId5"/>
              </a:rPr>
              <a:t>http://www.roymorgan.com/news/polls/consumer-confidence.cfm</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149327095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3BBB05-B761-4E04-9100-FA8A3D7824B0}"/>
              </a:ext>
            </a:extLst>
          </p:cNvPr>
          <p:cNvSpPr>
            <a:spLocks noGrp="1"/>
          </p:cNvSpPr>
          <p:nvPr>
            <p:ph type="title"/>
          </p:nvPr>
        </p:nvSpPr>
        <p:spPr/>
        <p:txBody>
          <a:bodyPr/>
          <a:lstStyle/>
          <a:p>
            <a:r>
              <a:rPr lang="en-US" dirty="0" err="1"/>
              <a:t>Lazer</a:t>
            </a:r>
            <a:r>
              <a:rPr lang="en-US" dirty="0"/>
              <a:t>, D. et al. (2009)</a:t>
            </a:r>
          </a:p>
        </p:txBody>
      </p:sp>
      <p:sp>
        <p:nvSpPr>
          <p:cNvPr id="3" name="Content Placeholder 2">
            <a:extLst>
              <a:ext uri="{FF2B5EF4-FFF2-40B4-BE49-F238E27FC236}">
                <a16:creationId xmlns:a16="http://schemas.microsoft.com/office/drawing/2014/main" id="{ADE8541F-64E0-4D11-8097-F8617C80E6D8}"/>
              </a:ext>
            </a:extLst>
          </p:cNvPr>
          <p:cNvSpPr>
            <a:spLocks noGrp="1"/>
          </p:cNvSpPr>
          <p:nvPr>
            <p:ph idx="1"/>
          </p:nvPr>
        </p:nvSpPr>
        <p:spPr/>
        <p:txBody>
          <a:bodyPr/>
          <a:lstStyle/>
          <a:p>
            <a:r>
              <a:rPr lang="en-US" dirty="0"/>
              <a:t>This article provides a short summary on how to utilize Big Data generated from various platforms to construct networks</a:t>
            </a:r>
          </a:p>
          <a:p>
            <a:endParaRPr lang="en-US" dirty="0"/>
          </a:p>
          <a:p>
            <a:r>
              <a:rPr lang="en-US" dirty="0"/>
              <a:t>The network/clustering analysis would contribute to a deeper understanding of interactions among individuals or entities </a:t>
            </a:r>
          </a:p>
        </p:txBody>
      </p:sp>
    </p:spTree>
    <p:extLst>
      <p:ext uri="{BB962C8B-B14F-4D97-AF65-F5344CB8AC3E}">
        <p14:creationId xmlns:p14="http://schemas.microsoft.com/office/powerpoint/2010/main" val="369904795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3245C8-2594-4ED1-8C03-B9E0FA03C5E5}"/>
              </a:ext>
            </a:extLst>
          </p:cNvPr>
          <p:cNvSpPr>
            <a:spLocks noGrp="1"/>
          </p:cNvSpPr>
          <p:nvPr>
            <p:ph type="title"/>
          </p:nvPr>
        </p:nvSpPr>
        <p:spPr/>
        <p:txBody>
          <a:bodyPr/>
          <a:lstStyle/>
          <a:p>
            <a:r>
              <a:rPr lang="en-US" dirty="0"/>
              <a:t>Figure 1: Community of Political Blogs</a:t>
            </a:r>
          </a:p>
        </p:txBody>
      </p:sp>
      <p:pic>
        <p:nvPicPr>
          <p:cNvPr id="5" name="Content Placeholder 4">
            <a:extLst>
              <a:ext uri="{FF2B5EF4-FFF2-40B4-BE49-F238E27FC236}">
                <a16:creationId xmlns:a16="http://schemas.microsoft.com/office/drawing/2014/main" id="{D3DA8BBB-991C-40C8-A5F1-884FFEB5118E}"/>
              </a:ext>
            </a:extLst>
          </p:cNvPr>
          <p:cNvPicPr>
            <a:picLocks noGrp="1" noChangeAspect="1"/>
          </p:cNvPicPr>
          <p:nvPr>
            <p:ph idx="1"/>
          </p:nvPr>
        </p:nvPicPr>
        <p:blipFill>
          <a:blip r:embed="rId2"/>
          <a:stretch>
            <a:fillRect/>
          </a:stretch>
        </p:blipFill>
        <p:spPr>
          <a:xfrm>
            <a:off x="1218674" y="2530881"/>
            <a:ext cx="5416570" cy="3317875"/>
          </a:xfrm>
          <a:prstGeom prst="rect">
            <a:avLst/>
          </a:prstGeom>
        </p:spPr>
      </p:pic>
      <p:sp>
        <p:nvSpPr>
          <p:cNvPr id="6" name="TextBox 5">
            <a:extLst>
              <a:ext uri="{FF2B5EF4-FFF2-40B4-BE49-F238E27FC236}">
                <a16:creationId xmlns:a16="http://schemas.microsoft.com/office/drawing/2014/main" id="{7AAF8693-E157-4759-97BC-BFEE9EFE5278}"/>
              </a:ext>
            </a:extLst>
          </p:cNvPr>
          <p:cNvSpPr txBox="1"/>
          <p:nvPr/>
        </p:nvSpPr>
        <p:spPr>
          <a:xfrm>
            <a:off x="6570921" y="2886739"/>
            <a:ext cx="4401879" cy="2862322"/>
          </a:xfrm>
          <a:prstGeom prst="rect">
            <a:avLst/>
          </a:prstGeom>
          <a:noFill/>
        </p:spPr>
        <p:txBody>
          <a:bodyPr wrap="square" rtlCol="0">
            <a:spAutoFit/>
          </a:bodyPr>
          <a:lstStyle/>
          <a:p>
            <a:r>
              <a:rPr lang="en-US" dirty="0"/>
              <a:t>Figure 1 summarizes the link structure within a community of political blogs.</a:t>
            </a:r>
          </a:p>
          <a:p>
            <a:endParaRPr lang="en-US" dirty="0"/>
          </a:p>
          <a:p>
            <a:r>
              <a:rPr lang="en-US" dirty="0"/>
              <a:t>Red: conservative</a:t>
            </a:r>
          </a:p>
          <a:p>
            <a:r>
              <a:rPr lang="en-US" dirty="0"/>
              <a:t>Blue: liberal</a:t>
            </a:r>
          </a:p>
          <a:p>
            <a:r>
              <a:rPr lang="en-US" dirty="0"/>
              <a:t>Orange: from liberal to conservative</a:t>
            </a:r>
          </a:p>
          <a:p>
            <a:r>
              <a:rPr lang="en-US" dirty="0"/>
              <a:t>Purple: from conservative to liberal</a:t>
            </a:r>
          </a:p>
          <a:p>
            <a:endParaRPr lang="en-US" dirty="0"/>
          </a:p>
          <a:p>
            <a:r>
              <a:rPr lang="en-US" dirty="0"/>
              <a:t>The size of each blog reflects the number of other blogs links to it. </a:t>
            </a:r>
          </a:p>
        </p:txBody>
      </p:sp>
    </p:spTree>
    <p:extLst>
      <p:ext uri="{BB962C8B-B14F-4D97-AF65-F5344CB8AC3E}">
        <p14:creationId xmlns:p14="http://schemas.microsoft.com/office/powerpoint/2010/main" val="379733587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C7521-2128-400C-903D-6CFA3F1BFFF2}"/>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D17D948B-DDC5-44C5-830F-CACAD8E6ADB7}"/>
              </a:ext>
            </a:extLst>
          </p:cNvPr>
          <p:cNvSpPr>
            <a:spLocks noGrp="1"/>
          </p:cNvSpPr>
          <p:nvPr>
            <p:ph idx="1"/>
          </p:nvPr>
        </p:nvSpPr>
        <p:spPr/>
        <p:txBody>
          <a:bodyPr/>
          <a:lstStyle/>
          <a:p>
            <a:pPr marL="0" indent="0">
              <a:buNone/>
            </a:pPr>
            <a:r>
              <a:rPr lang="en-US" dirty="0"/>
              <a:t>The authors does not provide an explicit data source for Figure 1, but the following article could be helpful to the interested readers in understanding link structures. </a:t>
            </a:r>
          </a:p>
          <a:p>
            <a:pPr marL="0" indent="0">
              <a:buNone/>
            </a:pPr>
            <a:endParaRPr lang="en-US" dirty="0"/>
          </a:p>
          <a:p>
            <a:r>
              <a:rPr lang="en-US" sz="2000" dirty="0"/>
              <a:t>Eagle, N., Pentland, A., &amp; </a:t>
            </a:r>
            <a:r>
              <a:rPr lang="en-US" sz="2000" dirty="0" err="1"/>
              <a:t>Lazer</a:t>
            </a:r>
            <a:r>
              <a:rPr lang="en-US" sz="2000" dirty="0"/>
              <a:t>, D. (2008). Inferring friendships from behavioral data. </a:t>
            </a:r>
            <a:r>
              <a:rPr lang="en-US" sz="2000" i="1" dirty="0"/>
              <a:t>HKS Working Paper. </a:t>
            </a:r>
            <a:r>
              <a:rPr lang="en-US" sz="2000" dirty="0"/>
              <a:t>Retrieved from: http://www.pnas.org/content/106/36/15274.full </a:t>
            </a:r>
          </a:p>
        </p:txBody>
      </p:sp>
    </p:spTree>
    <p:extLst>
      <p:ext uri="{BB962C8B-B14F-4D97-AF65-F5344CB8AC3E}">
        <p14:creationId xmlns:p14="http://schemas.microsoft.com/office/powerpoint/2010/main" val="369416360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FA9265-B815-4C9C-9DB0-25B1590997C5}"/>
              </a:ext>
            </a:extLst>
          </p:cNvPr>
          <p:cNvSpPr>
            <a:spLocks noGrp="1"/>
          </p:cNvSpPr>
          <p:nvPr>
            <p:ph type="title"/>
          </p:nvPr>
        </p:nvSpPr>
        <p:spPr/>
        <p:txBody>
          <a:bodyPr>
            <a:noAutofit/>
          </a:bodyPr>
          <a:lstStyle/>
          <a:p>
            <a:r>
              <a:rPr lang="en-US" sz="3600" dirty="0"/>
              <a:t>Figure 2: Mobile Devices and the “Tribes” of Users</a:t>
            </a:r>
          </a:p>
        </p:txBody>
      </p:sp>
      <p:pic>
        <p:nvPicPr>
          <p:cNvPr id="4" name="Content Placeholder 3">
            <a:extLst>
              <a:ext uri="{FF2B5EF4-FFF2-40B4-BE49-F238E27FC236}">
                <a16:creationId xmlns:a16="http://schemas.microsoft.com/office/drawing/2014/main" id="{F460D0F2-C490-410C-9167-1CFF7703AFB0}"/>
              </a:ext>
            </a:extLst>
          </p:cNvPr>
          <p:cNvPicPr>
            <a:picLocks noGrp="1" noChangeAspect="1"/>
          </p:cNvPicPr>
          <p:nvPr>
            <p:ph idx="1"/>
          </p:nvPr>
        </p:nvPicPr>
        <p:blipFill>
          <a:blip r:embed="rId2"/>
          <a:stretch>
            <a:fillRect/>
          </a:stretch>
        </p:blipFill>
        <p:spPr>
          <a:xfrm>
            <a:off x="1050694" y="2546831"/>
            <a:ext cx="4754683" cy="3317875"/>
          </a:xfrm>
          <a:prstGeom prst="rect">
            <a:avLst/>
          </a:prstGeom>
        </p:spPr>
      </p:pic>
      <p:sp>
        <p:nvSpPr>
          <p:cNvPr id="5" name="TextBox 4">
            <a:extLst>
              <a:ext uri="{FF2B5EF4-FFF2-40B4-BE49-F238E27FC236}">
                <a16:creationId xmlns:a16="http://schemas.microsoft.com/office/drawing/2014/main" id="{750544E4-2A7B-46FF-99A5-795E1A6F7D63}"/>
              </a:ext>
            </a:extLst>
          </p:cNvPr>
          <p:cNvSpPr txBox="1"/>
          <p:nvPr/>
        </p:nvSpPr>
        <p:spPr>
          <a:xfrm>
            <a:off x="6198782" y="2658139"/>
            <a:ext cx="4848447" cy="3139321"/>
          </a:xfrm>
          <a:prstGeom prst="rect">
            <a:avLst/>
          </a:prstGeom>
          <a:noFill/>
        </p:spPr>
        <p:txBody>
          <a:bodyPr wrap="square" rtlCol="0">
            <a:spAutoFit/>
          </a:bodyPr>
          <a:lstStyle/>
          <a:p>
            <a:pPr marL="285750" indent="-285750">
              <a:buFont typeface="Arial" panose="020B0604020202020204" pitchFamily="34" charset="0"/>
              <a:buChar char="•"/>
            </a:pPr>
            <a:r>
              <a:rPr lang="en-US" dirty="0"/>
              <a:t>Figure 2 shows the distribution of hundreds of mobile users in San Francisco. Each location is colored coded to indicate which of the eight “tribes” (or social clusters) the corresponding user belongs to.</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“Tribes” are computed based on the similarity of the users’ movement patterns within a few weeks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This movement analysis is performed using the Minimum Volume Embedding algorithm. </a:t>
            </a:r>
          </a:p>
        </p:txBody>
      </p:sp>
    </p:spTree>
    <p:extLst>
      <p:ext uri="{BB962C8B-B14F-4D97-AF65-F5344CB8AC3E}">
        <p14:creationId xmlns:p14="http://schemas.microsoft.com/office/powerpoint/2010/main" val="368192072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415FB8-FF51-42A7-8D99-E491646C79D5}"/>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C3683B68-40EE-40D1-972F-78BB4508EA28}"/>
              </a:ext>
            </a:extLst>
          </p:cNvPr>
          <p:cNvSpPr>
            <a:spLocks noGrp="1"/>
          </p:cNvSpPr>
          <p:nvPr>
            <p:ph idx="1"/>
          </p:nvPr>
        </p:nvSpPr>
        <p:spPr>
          <a:xfrm>
            <a:off x="1031358" y="2556931"/>
            <a:ext cx="10170041" cy="3487677"/>
          </a:xfrm>
        </p:spPr>
        <p:txBody>
          <a:bodyPr>
            <a:normAutofit/>
          </a:bodyPr>
          <a:lstStyle/>
          <a:p>
            <a:pPr marL="0" indent="0">
              <a:buNone/>
            </a:pPr>
            <a:r>
              <a:rPr lang="en-US" dirty="0"/>
              <a:t>The authors doesn’t indicate the data source for Figure 2 either, but the readers can find the information regarding the Minimum Volume Embedding algorithm in the following two articles. </a:t>
            </a:r>
          </a:p>
          <a:p>
            <a:r>
              <a:rPr lang="en-US" sz="2000" dirty="0"/>
              <a:t>Shaw, B., &amp; </a:t>
            </a:r>
            <a:r>
              <a:rPr lang="en-US" sz="2000" dirty="0" err="1"/>
              <a:t>Jebara</a:t>
            </a:r>
            <a:r>
              <a:rPr lang="en-US" sz="2000" dirty="0"/>
              <a:t>, T (2007). Minimum Volume Embedding. Proceedings of the Conference on Artificial Intelligence and Statistics. Retrieved from: </a:t>
            </a:r>
            <a:r>
              <a:rPr lang="en-US" sz="2000" dirty="0">
                <a:hlinkClick r:id="rId2"/>
              </a:rPr>
              <a:t>http://proceedings.mlr.press/v2/shaw07a/shaw07a.pdf</a:t>
            </a:r>
            <a:endParaRPr lang="en-US" sz="2000" dirty="0"/>
          </a:p>
          <a:p>
            <a:r>
              <a:rPr lang="en-US" sz="2000" dirty="0" err="1"/>
              <a:t>Jebara</a:t>
            </a:r>
            <a:r>
              <a:rPr lang="en-US" sz="2000" dirty="0"/>
              <a:t>, T., Song, Y., &amp; </a:t>
            </a:r>
            <a:r>
              <a:rPr lang="en-US" sz="2000" dirty="0" err="1"/>
              <a:t>Thadani</a:t>
            </a:r>
            <a:r>
              <a:rPr lang="en-US" sz="2000" dirty="0"/>
              <a:t>, K. (2007). Spectral clustering and embedding with hidden Markov models. Proceedings of the European Conference on Machine Learning. Retrieved from: </a:t>
            </a:r>
            <a:r>
              <a:rPr lang="en-US" sz="2000" dirty="0">
                <a:hlinkClick r:id="rId3"/>
              </a:rPr>
              <a:t>https://pdfs.semanticscholar.org/4586/689e025d189d632f41ebcf25e3e41912bc31.pdf</a:t>
            </a:r>
            <a:r>
              <a:rPr lang="en-US" sz="2000" dirty="0"/>
              <a:t> </a:t>
            </a:r>
          </a:p>
        </p:txBody>
      </p:sp>
    </p:spTree>
    <p:extLst>
      <p:ext uri="{BB962C8B-B14F-4D97-AF65-F5344CB8AC3E}">
        <p14:creationId xmlns:p14="http://schemas.microsoft.com/office/powerpoint/2010/main" val="186951583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A2D6F7-FD9A-4274-A18F-0B6FB73EB2B0}"/>
              </a:ext>
            </a:extLst>
          </p:cNvPr>
          <p:cNvSpPr>
            <a:spLocks noGrp="1"/>
          </p:cNvSpPr>
          <p:nvPr>
            <p:ph type="title"/>
          </p:nvPr>
        </p:nvSpPr>
        <p:spPr/>
        <p:txBody>
          <a:bodyPr>
            <a:noAutofit/>
          </a:bodyPr>
          <a:lstStyle/>
          <a:p>
            <a:r>
              <a:rPr lang="en-US" sz="3600" dirty="0"/>
              <a:t>Figure 3: Patterns of Communications and their Productivity and Information Loads</a:t>
            </a:r>
          </a:p>
        </p:txBody>
      </p:sp>
      <p:pic>
        <p:nvPicPr>
          <p:cNvPr id="4" name="Content Placeholder 3">
            <a:extLst>
              <a:ext uri="{FF2B5EF4-FFF2-40B4-BE49-F238E27FC236}">
                <a16:creationId xmlns:a16="http://schemas.microsoft.com/office/drawing/2014/main" id="{92518A3D-7DF6-485E-9705-CFAAE87C6CB9}"/>
              </a:ext>
            </a:extLst>
          </p:cNvPr>
          <p:cNvPicPr>
            <a:picLocks noGrp="1" noChangeAspect="1"/>
          </p:cNvPicPr>
          <p:nvPr>
            <p:ph idx="1"/>
          </p:nvPr>
        </p:nvPicPr>
        <p:blipFill>
          <a:blip r:embed="rId2"/>
          <a:stretch>
            <a:fillRect/>
          </a:stretch>
        </p:blipFill>
        <p:spPr>
          <a:xfrm>
            <a:off x="617035" y="2631891"/>
            <a:ext cx="6194543" cy="3317875"/>
          </a:xfrm>
          <a:prstGeom prst="rect">
            <a:avLst/>
          </a:prstGeom>
        </p:spPr>
      </p:pic>
      <p:sp>
        <p:nvSpPr>
          <p:cNvPr id="5" name="TextBox 4">
            <a:extLst>
              <a:ext uri="{FF2B5EF4-FFF2-40B4-BE49-F238E27FC236}">
                <a16:creationId xmlns:a16="http://schemas.microsoft.com/office/drawing/2014/main" id="{14FE03C4-9F0C-46A9-AFA9-C2CD35753F9F}"/>
              </a:ext>
            </a:extLst>
          </p:cNvPr>
          <p:cNvSpPr txBox="1"/>
          <p:nvPr/>
        </p:nvSpPr>
        <p:spPr>
          <a:xfrm>
            <a:off x="7166345" y="2812312"/>
            <a:ext cx="3769242" cy="2585323"/>
          </a:xfrm>
          <a:prstGeom prst="rect">
            <a:avLst/>
          </a:prstGeom>
          <a:noFill/>
        </p:spPr>
        <p:txBody>
          <a:bodyPr wrap="square" rtlCol="0">
            <a:spAutoFit/>
          </a:bodyPr>
          <a:lstStyle/>
          <a:p>
            <a:pPr marL="285750" indent="-285750">
              <a:buFont typeface="Arial" panose="020B0604020202020204" pitchFamily="34" charset="0"/>
              <a:buChar char="•"/>
            </a:pPr>
            <a:r>
              <a:rPr lang="en-US" dirty="0"/>
              <a:t>Email exchange is represented in blue color and face-to-face communication is colored in red.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productivity and information overloads are correlated with the sum of the above two communication patterns, but not with either of them alone. </a:t>
            </a:r>
          </a:p>
        </p:txBody>
      </p:sp>
    </p:spTree>
    <p:extLst>
      <p:ext uri="{BB962C8B-B14F-4D97-AF65-F5344CB8AC3E}">
        <p14:creationId xmlns:p14="http://schemas.microsoft.com/office/powerpoint/2010/main" val="380270783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7C8BC6-641D-4B68-B91D-E7732658D93B}"/>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21972F3F-0188-4A0F-964C-6B29E16BE48D}"/>
              </a:ext>
            </a:extLst>
          </p:cNvPr>
          <p:cNvSpPr>
            <a:spLocks noGrp="1"/>
          </p:cNvSpPr>
          <p:nvPr>
            <p:ph idx="1"/>
          </p:nvPr>
        </p:nvSpPr>
        <p:spPr>
          <a:xfrm>
            <a:off x="824024" y="2498651"/>
            <a:ext cx="10457120" cy="3508743"/>
          </a:xfrm>
        </p:spPr>
        <p:txBody>
          <a:bodyPr>
            <a:normAutofit fontScale="92500" lnSpcReduction="10000"/>
          </a:bodyPr>
          <a:lstStyle/>
          <a:p>
            <a:pPr marL="0" indent="0">
              <a:buNone/>
            </a:pPr>
            <a:r>
              <a:rPr lang="en-US" dirty="0"/>
              <a:t>The data source for Figure 3 is not provided in the article. But the following readings would be helpful to deepen our understanding of how the differences in productivity and performance can be attributed to communication patterns?</a:t>
            </a:r>
          </a:p>
          <a:p>
            <a:r>
              <a:rPr lang="en-US" sz="1800" dirty="0" err="1"/>
              <a:t>Eckmann</a:t>
            </a:r>
            <a:r>
              <a:rPr lang="en-US" sz="1800" dirty="0"/>
              <a:t>, J. P., Moses, E., </a:t>
            </a:r>
            <a:r>
              <a:rPr lang="en-US" sz="1800" dirty="0" err="1"/>
              <a:t>Sergl</a:t>
            </a:r>
            <a:r>
              <a:rPr lang="en-US" sz="1800" dirty="0"/>
              <a:t>, D. (2004). Entropy of dialogues creates coherent structures in e-mail traffic. </a:t>
            </a:r>
            <a:r>
              <a:rPr lang="en-US" sz="1800" i="1" dirty="0"/>
              <a:t>Proceedings of the National Academy of Sciences of the United States of America. </a:t>
            </a:r>
            <a:r>
              <a:rPr lang="en-US" sz="1800" dirty="0"/>
              <a:t>Retrieved from: </a:t>
            </a:r>
            <a:r>
              <a:rPr lang="en-US" sz="1800" dirty="0">
                <a:hlinkClick r:id="rId2"/>
              </a:rPr>
              <a:t>http://www.pnas.org/content/101/40/14333.abstract</a:t>
            </a:r>
            <a:endParaRPr lang="en-US" sz="1800" dirty="0"/>
          </a:p>
          <a:p>
            <a:r>
              <a:rPr lang="en-US" sz="1800" dirty="0" err="1"/>
              <a:t>Kossinets</a:t>
            </a:r>
            <a:r>
              <a:rPr lang="en-US" sz="1800" dirty="0"/>
              <a:t>, G., &amp; Watts, D. (2006). Empirical analysis of an evolving social network. </a:t>
            </a:r>
            <a:r>
              <a:rPr lang="en-US" sz="1800" i="1" dirty="0"/>
              <a:t>Science.</a:t>
            </a:r>
            <a:r>
              <a:rPr lang="en-US" sz="1800" dirty="0"/>
              <a:t> Retrieved from: </a:t>
            </a:r>
            <a:r>
              <a:rPr lang="en-US" sz="1800" dirty="0">
                <a:hlinkClick r:id="rId3"/>
              </a:rPr>
              <a:t>http://science.sciencemag.org/content/311/5757/88</a:t>
            </a:r>
            <a:endParaRPr lang="en-US" sz="1800" dirty="0"/>
          </a:p>
          <a:p>
            <a:r>
              <a:rPr lang="en-US" sz="1800" dirty="0"/>
              <a:t>Aral, S., Van </a:t>
            </a:r>
            <a:r>
              <a:rPr lang="en-US" sz="1800" dirty="0" err="1"/>
              <a:t>Alstyne</a:t>
            </a:r>
            <a:r>
              <a:rPr lang="en-US" sz="1800" dirty="0"/>
              <a:t>, M. (2007). Network structure &amp; information advantage. </a:t>
            </a:r>
            <a:r>
              <a:rPr lang="en-US" sz="1800" i="1" dirty="0"/>
              <a:t>Proceedings of the Academy of Management Conference.</a:t>
            </a:r>
            <a:r>
              <a:rPr lang="en-US" sz="1800" dirty="0"/>
              <a:t> Retrieved from: </a:t>
            </a:r>
            <a:r>
              <a:rPr lang="en-US" sz="1800" dirty="0">
                <a:hlinkClick r:id="rId4"/>
              </a:rPr>
              <a:t>https://pdfs.semanticscholar.org/0d8e/7cda7d8a2ff737c0ad72f31dfd4d80d3a09a.pdf</a:t>
            </a:r>
            <a:endParaRPr lang="en-US" sz="1800" dirty="0"/>
          </a:p>
          <a:p>
            <a:r>
              <a:rPr lang="en-US" sz="1800" dirty="0"/>
              <a:t>Pentland, A. (2008). </a:t>
            </a:r>
            <a:r>
              <a:rPr lang="en-US" sz="1800" i="1" dirty="0"/>
              <a:t>Honest Signals: How they shape our world</a:t>
            </a:r>
            <a:r>
              <a:rPr lang="en-US" sz="1800" dirty="0"/>
              <a:t>. MA: MIT Press.  </a:t>
            </a:r>
          </a:p>
          <a:p>
            <a:endParaRPr lang="en-US" dirty="0"/>
          </a:p>
        </p:txBody>
      </p:sp>
    </p:spTree>
    <p:extLst>
      <p:ext uri="{BB962C8B-B14F-4D97-AF65-F5344CB8AC3E}">
        <p14:creationId xmlns:p14="http://schemas.microsoft.com/office/powerpoint/2010/main" val="35725141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348134-5A12-45AA-8E50-731220E74289}"/>
              </a:ext>
            </a:extLst>
          </p:cNvPr>
          <p:cNvSpPr>
            <a:spLocks noGrp="1"/>
          </p:cNvSpPr>
          <p:nvPr>
            <p:ph type="title"/>
          </p:nvPr>
        </p:nvSpPr>
        <p:spPr>
          <a:xfrm>
            <a:off x="1343249" y="445187"/>
            <a:ext cx="9601196" cy="1303867"/>
          </a:xfrm>
        </p:spPr>
        <p:txBody>
          <a:bodyPr>
            <a:normAutofit/>
          </a:bodyPr>
          <a:lstStyle/>
          <a:p>
            <a:r>
              <a:rPr lang="en-US" sz="3200" dirty="0"/>
              <a:t>Figure</a:t>
            </a:r>
            <a:r>
              <a:rPr lang="en-US" dirty="0"/>
              <a:t> </a:t>
            </a:r>
            <a:r>
              <a:rPr lang="en-US" sz="3200" dirty="0"/>
              <a:t>1</a:t>
            </a:r>
            <a:endParaRPr lang="en-US" dirty="0"/>
          </a:p>
        </p:txBody>
      </p:sp>
      <p:pic>
        <p:nvPicPr>
          <p:cNvPr id="4" name="Content Placeholder 3">
            <a:extLst>
              <a:ext uri="{FF2B5EF4-FFF2-40B4-BE49-F238E27FC236}">
                <a16:creationId xmlns:a16="http://schemas.microsoft.com/office/drawing/2014/main" id="{0EDBC25D-40E9-46C6-AC3F-94CA25B41507}"/>
              </a:ext>
            </a:extLst>
          </p:cNvPr>
          <p:cNvPicPr>
            <a:picLocks noGrp="1" noChangeAspect="1"/>
          </p:cNvPicPr>
          <p:nvPr>
            <p:ph idx="1"/>
          </p:nvPr>
        </p:nvPicPr>
        <p:blipFill>
          <a:blip r:embed="rId2"/>
          <a:stretch>
            <a:fillRect/>
          </a:stretch>
        </p:blipFill>
        <p:spPr>
          <a:xfrm>
            <a:off x="880603" y="1430080"/>
            <a:ext cx="10474969" cy="3583172"/>
          </a:xfrm>
          <a:prstGeom prst="rect">
            <a:avLst/>
          </a:prstGeom>
        </p:spPr>
      </p:pic>
      <p:sp>
        <p:nvSpPr>
          <p:cNvPr id="5" name="TextBox 4">
            <a:extLst>
              <a:ext uri="{FF2B5EF4-FFF2-40B4-BE49-F238E27FC236}">
                <a16:creationId xmlns:a16="http://schemas.microsoft.com/office/drawing/2014/main" id="{F401CDD1-F591-4471-8325-C58ECB794542}"/>
              </a:ext>
            </a:extLst>
          </p:cNvPr>
          <p:cNvSpPr txBox="1"/>
          <p:nvPr/>
        </p:nvSpPr>
        <p:spPr>
          <a:xfrm>
            <a:off x="1063256" y="5204636"/>
            <a:ext cx="10334845" cy="923330"/>
          </a:xfrm>
          <a:prstGeom prst="rect">
            <a:avLst/>
          </a:prstGeom>
          <a:noFill/>
        </p:spPr>
        <p:txBody>
          <a:bodyPr wrap="square" rtlCol="0">
            <a:spAutoFit/>
          </a:bodyPr>
          <a:lstStyle/>
          <a:p>
            <a:r>
              <a:rPr lang="en-US" dirty="0"/>
              <a:t>The Index of Economic Policy Uncertainty consists of four components: monthly news articles, the number of tax laws expiring in coming years, dispersion of economic forecasts, and 1-year CPI. The graph shows that the spikes of the Index is highly consistent with the big events/shocks. </a:t>
            </a:r>
          </a:p>
        </p:txBody>
      </p:sp>
    </p:spTree>
    <p:extLst>
      <p:ext uri="{BB962C8B-B14F-4D97-AF65-F5344CB8AC3E}">
        <p14:creationId xmlns:p14="http://schemas.microsoft.com/office/powerpoint/2010/main" val="27564810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6F58C6-AC94-4A7B-A22A-5C7E809D3BB3}"/>
              </a:ext>
            </a:extLst>
          </p:cNvPr>
          <p:cNvSpPr>
            <a:spLocks noGrp="1"/>
          </p:cNvSpPr>
          <p:nvPr>
            <p:ph type="title"/>
          </p:nvPr>
        </p:nvSpPr>
        <p:spPr>
          <a:xfrm>
            <a:off x="1316667" y="407974"/>
            <a:ext cx="9601196" cy="1303867"/>
          </a:xfrm>
        </p:spPr>
        <p:txBody>
          <a:bodyPr>
            <a:normAutofit/>
          </a:bodyPr>
          <a:lstStyle/>
          <a:p>
            <a:r>
              <a:rPr lang="en-US" sz="2800" dirty="0"/>
              <a:t>Figure 2: European Policy Uncertainty Index (Jan 1997 – Nov 2012)</a:t>
            </a:r>
          </a:p>
        </p:txBody>
      </p:sp>
      <p:pic>
        <p:nvPicPr>
          <p:cNvPr id="4" name="Content Placeholder 3">
            <a:extLst>
              <a:ext uri="{FF2B5EF4-FFF2-40B4-BE49-F238E27FC236}">
                <a16:creationId xmlns:a16="http://schemas.microsoft.com/office/drawing/2014/main" id="{B781B9B7-28E6-48F0-9698-AE3F5F0CCE63}"/>
              </a:ext>
            </a:extLst>
          </p:cNvPr>
          <p:cNvPicPr>
            <a:picLocks noGrp="1" noChangeAspect="1"/>
          </p:cNvPicPr>
          <p:nvPr>
            <p:ph idx="1"/>
          </p:nvPr>
        </p:nvPicPr>
        <p:blipFill>
          <a:blip r:embed="rId2"/>
          <a:stretch>
            <a:fillRect/>
          </a:stretch>
        </p:blipFill>
        <p:spPr>
          <a:xfrm>
            <a:off x="887202" y="1441045"/>
            <a:ext cx="10569379" cy="3317875"/>
          </a:xfrm>
          <a:prstGeom prst="rect">
            <a:avLst/>
          </a:prstGeom>
        </p:spPr>
      </p:pic>
      <p:sp>
        <p:nvSpPr>
          <p:cNvPr id="5" name="TextBox 4">
            <a:extLst>
              <a:ext uri="{FF2B5EF4-FFF2-40B4-BE49-F238E27FC236}">
                <a16:creationId xmlns:a16="http://schemas.microsoft.com/office/drawing/2014/main" id="{3B664C28-B693-4259-9AF6-CAB2E70108BD}"/>
              </a:ext>
            </a:extLst>
          </p:cNvPr>
          <p:cNvSpPr txBox="1"/>
          <p:nvPr/>
        </p:nvSpPr>
        <p:spPr>
          <a:xfrm>
            <a:off x="1036673" y="5279065"/>
            <a:ext cx="10138145" cy="923330"/>
          </a:xfrm>
          <a:prstGeom prst="rect">
            <a:avLst/>
          </a:prstGeom>
          <a:noFill/>
        </p:spPr>
        <p:txBody>
          <a:bodyPr wrap="square" rtlCol="0">
            <a:spAutoFit/>
          </a:bodyPr>
          <a:lstStyle/>
          <a:p>
            <a:r>
              <a:rPr lang="en-US" dirty="0"/>
              <a:t>The Index for Europe is composed of a News-based Index (0.5 weight), and forecaster disagreement about inflation rates (0.25) and federal budget balance (0.25). The graph shows that the spikes of the Index is highly consistent with the big events/shocks. </a:t>
            </a:r>
          </a:p>
        </p:txBody>
      </p:sp>
    </p:spTree>
    <p:extLst>
      <p:ext uri="{BB962C8B-B14F-4D97-AF65-F5344CB8AC3E}">
        <p14:creationId xmlns:p14="http://schemas.microsoft.com/office/powerpoint/2010/main" val="25178882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4771D-D923-4DE5-9128-C2CDEB942F7E}"/>
              </a:ext>
            </a:extLst>
          </p:cNvPr>
          <p:cNvSpPr>
            <a:spLocks noGrp="1"/>
          </p:cNvSpPr>
          <p:nvPr>
            <p:ph type="title"/>
          </p:nvPr>
        </p:nvSpPr>
        <p:spPr>
          <a:xfrm>
            <a:off x="1417677" y="439872"/>
            <a:ext cx="9601196" cy="1303867"/>
          </a:xfrm>
        </p:spPr>
        <p:txBody>
          <a:bodyPr>
            <a:noAutofit/>
          </a:bodyPr>
          <a:lstStyle/>
          <a:p>
            <a:r>
              <a:rPr lang="en-US" sz="3200" dirty="0"/>
              <a:t>Figure 3: Political Slant Doesn’t Impact EPU Index</a:t>
            </a:r>
          </a:p>
        </p:txBody>
      </p:sp>
      <p:pic>
        <p:nvPicPr>
          <p:cNvPr id="4" name="Content Placeholder 3">
            <a:extLst>
              <a:ext uri="{FF2B5EF4-FFF2-40B4-BE49-F238E27FC236}">
                <a16:creationId xmlns:a16="http://schemas.microsoft.com/office/drawing/2014/main" id="{0CC7114D-1D20-4B71-98FA-BD60D313C8C6}"/>
              </a:ext>
            </a:extLst>
          </p:cNvPr>
          <p:cNvPicPr>
            <a:picLocks noGrp="1" noChangeAspect="1"/>
          </p:cNvPicPr>
          <p:nvPr>
            <p:ph idx="1"/>
          </p:nvPr>
        </p:nvPicPr>
        <p:blipFill>
          <a:blip r:embed="rId2"/>
          <a:stretch>
            <a:fillRect/>
          </a:stretch>
        </p:blipFill>
        <p:spPr>
          <a:xfrm>
            <a:off x="1081941" y="1440713"/>
            <a:ext cx="9917439" cy="3795822"/>
          </a:xfrm>
          <a:prstGeom prst="rect">
            <a:avLst/>
          </a:prstGeom>
        </p:spPr>
      </p:pic>
      <p:sp>
        <p:nvSpPr>
          <p:cNvPr id="5" name="TextBox 4">
            <a:extLst>
              <a:ext uri="{FF2B5EF4-FFF2-40B4-BE49-F238E27FC236}">
                <a16:creationId xmlns:a16="http://schemas.microsoft.com/office/drawing/2014/main" id="{5C6C15B2-D3EB-4587-9522-CC4B6B6F6014}"/>
              </a:ext>
            </a:extLst>
          </p:cNvPr>
          <p:cNvSpPr txBox="1"/>
          <p:nvPr/>
        </p:nvSpPr>
        <p:spPr>
          <a:xfrm>
            <a:off x="1238693" y="5295014"/>
            <a:ext cx="9861698" cy="923330"/>
          </a:xfrm>
          <a:prstGeom prst="rect">
            <a:avLst/>
          </a:prstGeom>
          <a:noFill/>
        </p:spPr>
        <p:txBody>
          <a:bodyPr wrap="square" rtlCol="0">
            <a:spAutoFit/>
          </a:bodyPr>
          <a:lstStyle/>
          <a:p>
            <a:r>
              <a:rPr lang="en-US" dirty="0"/>
              <a:t>In order to verify if political slant has affected the policy uncertainty, the authors sorted newspapers into 5 most “Republican” and 5 most “Democratic” groups using the media slant measure from </a:t>
            </a:r>
            <a:r>
              <a:rPr lang="en-US" dirty="0" err="1"/>
              <a:t>Gentzkow</a:t>
            </a:r>
            <a:r>
              <a:rPr lang="en-US" dirty="0"/>
              <a:t> and Shapiro (2010). The graph demonstrates that the two types of papers move together along the timeline. </a:t>
            </a:r>
          </a:p>
        </p:txBody>
      </p:sp>
    </p:spTree>
    <p:extLst>
      <p:ext uri="{BB962C8B-B14F-4D97-AF65-F5344CB8AC3E}">
        <p14:creationId xmlns:p14="http://schemas.microsoft.com/office/powerpoint/2010/main" val="11463970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5" name="Group 12"/>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6" name="Straight Connector 2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4412" y="2400639"/>
            <a:ext cx="4802185" cy="0"/>
          </a:xfrm>
          <a:prstGeom prst="line">
            <a:avLst/>
          </a:prstGeom>
        </p:spPr>
        <p:style>
          <a:lnRef idx="2">
            <a:schemeClr val="accent1"/>
          </a:lnRef>
          <a:fillRef idx="0">
            <a:schemeClr val="accent1"/>
          </a:fillRef>
          <a:effectRef idx="1">
            <a:schemeClr val="accent1"/>
          </a:effectRef>
          <a:fontRef idx="minor">
            <a:schemeClr val="tx1"/>
          </a:fontRef>
        </p:style>
      </p:cxnSp>
      <p:sp>
        <p:nvSpPr>
          <p:cNvPr id="27" name="Rectangle 2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4517009"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Content Placeholder 3"/>
          <p:cNvPicPr>
            <a:picLocks noChangeAspect="1"/>
          </p:cNvPicPr>
          <p:nvPr/>
        </p:nvPicPr>
        <p:blipFill>
          <a:blip r:embed="rId4"/>
          <a:stretch>
            <a:fillRect/>
          </a:stretch>
        </p:blipFill>
        <p:spPr>
          <a:xfrm>
            <a:off x="700301" y="771747"/>
            <a:ext cx="5133125" cy="5352606"/>
          </a:xfrm>
          <a:prstGeom prst="rect">
            <a:avLst/>
          </a:prstGeom>
        </p:spPr>
      </p:pic>
      <p:sp>
        <p:nvSpPr>
          <p:cNvPr id="2" name="Title 1">
            <a:extLst>
              <a:ext uri="{FF2B5EF4-FFF2-40B4-BE49-F238E27FC236}">
                <a16:creationId xmlns:a16="http://schemas.microsoft.com/office/drawing/2014/main" id="{67032588-7C5E-4811-B4E5-1E467344146A}"/>
              </a:ext>
            </a:extLst>
          </p:cNvPr>
          <p:cNvSpPr>
            <a:spLocks noGrp="1"/>
          </p:cNvSpPr>
          <p:nvPr>
            <p:ph type="title"/>
          </p:nvPr>
        </p:nvSpPr>
        <p:spPr>
          <a:xfrm>
            <a:off x="6094412" y="982132"/>
            <a:ext cx="4802185" cy="1303867"/>
          </a:xfrm>
        </p:spPr>
        <p:txBody>
          <a:bodyPr>
            <a:normAutofit/>
          </a:bodyPr>
          <a:lstStyle/>
          <a:p>
            <a:pPr>
              <a:lnSpc>
                <a:spcPct val="80000"/>
              </a:lnSpc>
            </a:pPr>
            <a:r>
              <a:rPr lang="en-US" sz="2800"/>
              <a:t>Figure 4: Estimated Industrial Production and Employment after a Policy Uncertainty Shock </a:t>
            </a:r>
          </a:p>
        </p:txBody>
      </p:sp>
      <p:sp>
        <p:nvSpPr>
          <p:cNvPr id="29" name="Content Placeholder 8"/>
          <p:cNvSpPr>
            <a:spLocks noGrp="1"/>
          </p:cNvSpPr>
          <p:nvPr>
            <p:ph idx="1"/>
          </p:nvPr>
        </p:nvSpPr>
        <p:spPr>
          <a:xfrm>
            <a:off x="6094412" y="2556932"/>
            <a:ext cx="5266476" cy="3318936"/>
          </a:xfrm>
        </p:spPr>
        <p:txBody>
          <a:bodyPr>
            <a:normAutofit/>
          </a:bodyPr>
          <a:lstStyle/>
          <a:p>
            <a:r>
              <a:rPr lang="en-US" sz="2000" dirty="0"/>
              <a:t>The two graphs show the impulse response function for industrial production and employment respectively to an 112-unit increase of the Economic Policy Uncertainty Index during 2006-2011. </a:t>
            </a:r>
          </a:p>
          <a:p>
            <a:endParaRPr lang="en-US" sz="2000" dirty="0"/>
          </a:p>
          <a:p>
            <a:r>
              <a:rPr lang="en-US" sz="2000" dirty="0"/>
              <a:t>The black solid line is the mean estimate while the dashed outer lines are the one standard-error bands. </a:t>
            </a:r>
          </a:p>
        </p:txBody>
      </p:sp>
    </p:spTree>
    <p:extLst>
      <p:ext uri="{BB962C8B-B14F-4D97-AF65-F5344CB8AC3E}">
        <p14:creationId xmlns:p14="http://schemas.microsoft.com/office/powerpoint/2010/main" val="1674365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A77860-2B5B-4023-94F5-B6FE95D5D0B3}"/>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C3F20BB5-38B3-4057-9543-36573C1B295D}"/>
              </a:ext>
            </a:extLst>
          </p:cNvPr>
          <p:cNvSpPr>
            <a:spLocks noGrp="1"/>
          </p:cNvSpPr>
          <p:nvPr>
            <p:ph idx="1"/>
          </p:nvPr>
        </p:nvSpPr>
        <p:spPr/>
        <p:txBody>
          <a:bodyPr/>
          <a:lstStyle/>
          <a:p>
            <a:pPr marL="0" indent="0">
              <a:buNone/>
            </a:pPr>
            <a:r>
              <a:rPr lang="en-US" dirty="0"/>
              <a:t>World Development Indicators:</a:t>
            </a:r>
          </a:p>
          <a:p>
            <a:pPr marL="0" indent="0">
              <a:buNone/>
            </a:pPr>
            <a:r>
              <a:rPr lang="en-US" dirty="0">
                <a:hlinkClick r:id="rId2"/>
              </a:rPr>
              <a:t>http://databank.worldbank.org/data/reports.aspx?source=world-development-indicators</a:t>
            </a:r>
            <a:endParaRPr lang="en-US" dirty="0"/>
          </a:p>
          <a:p>
            <a:pPr marL="0" indent="0">
              <a:buNone/>
            </a:pPr>
            <a:endParaRPr lang="en-US" dirty="0"/>
          </a:p>
          <a:p>
            <a:pPr marL="0" indent="0">
              <a:buNone/>
            </a:pPr>
            <a:endParaRPr lang="en-US" dirty="0"/>
          </a:p>
        </p:txBody>
      </p:sp>
    </p:spTree>
    <p:extLst>
      <p:ext uri="{BB962C8B-B14F-4D97-AF65-F5344CB8AC3E}">
        <p14:creationId xmlns:p14="http://schemas.microsoft.com/office/powerpoint/2010/main" val="3652019910"/>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663</TotalTime>
  <Words>3245</Words>
  <Application>Microsoft Office PowerPoint</Application>
  <PresentationFormat>Widescreen</PresentationFormat>
  <Paragraphs>198</Paragraphs>
  <Slides>49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49</vt:i4>
      </vt:variant>
    </vt:vector>
  </HeadingPairs>
  <TitlesOfParts>
    <vt:vector size="52" baseType="lpstr">
      <vt:lpstr>Arial</vt:lpstr>
      <vt:lpstr>Garamond</vt:lpstr>
      <vt:lpstr>Organic</vt:lpstr>
      <vt:lpstr>The Applications of Big Data Analytics in Economics</vt:lpstr>
      <vt:lpstr>Selected Articles</vt:lpstr>
      <vt:lpstr>Continued</vt:lpstr>
      <vt:lpstr>Baker, S., Bloom, N., &amp; Davis, S. (2016)</vt:lpstr>
      <vt:lpstr>Figure 1</vt:lpstr>
      <vt:lpstr>Figure 2: European Policy Uncertainty Index (Jan 1997 – Nov 2012)</vt:lpstr>
      <vt:lpstr>Figure 3: Political Slant Doesn’t Impact EPU Index</vt:lpstr>
      <vt:lpstr>Figure 4: Estimated Industrial Production and Employment after a Policy Uncertainty Shock </vt:lpstr>
      <vt:lpstr>Data Source</vt:lpstr>
      <vt:lpstr>Figure 5: Quarterly VAR Estimates for GDP and Investment </vt:lpstr>
      <vt:lpstr>Data Source</vt:lpstr>
      <vt:lpstr>Antenucci, D. et al. (2014)</vt:lpstr>
      <vt:lpstr>Figure 1: Initial Claims for Unemployment Insurance and the Social Media Job Loss Index</vt:lpstr>
      <vt:lpstr>Data Source</vt:lpstr>
      <vt:lpstr>Figure 2: Social Media Indexes for Job Search and Job Posting</vt:lpstr>
      <vt:lpstr>Data Source</vt:lpstr>
      <vt:lpstr>Figure 3: Social Media Signal related to Hurricane Sandy</vt:lpstr>
      <vt:lpstr>Picketty, T., &amp; Saez, E. (2014)</vt:lpstr>
      <vt:lpstr>Figure 1: Income Inequality in Europe and the United States, 1900-2010</vt:lpstr>
      <vt:lpstr>Figure 2: Wealth Inequality in Europe and the United States, 1870-2010 </vt:lpstr>
      <vt:lpstr>Figure 3: Wealth-to Income Ratios in Europe and the United States, 1900-2010 </vt:lpstr>
      <vt:lpstr>Figure 4: Rate of Return vs. Growth Rate at the World Level, Antiquity-2100</vt:lpstr>
      <vt:lpstr>Data Sources</vt:lpstr>
      <vt:lpstr>Cavallo, A. (2013)</vt:lpstr>
      <vt:lpstr>Figure 1: Online and Official Annual Inflation Rates for Four Latin American Countries</vt:lpstr>
      <vt:lpstr>Figure 2: Online Supermarket Index in Argentina</vt:lpstr>
      <vt:lpstr>Figure 3: Implications for Real GDP Growth in Argentina</vt:lpstr>
      <vt:lpstr>Data Sources</vt:lpstr>
      <vt:lpstr>Nordhaus, W. D. (2006)</vt:lpstr>
      <vt:lpstr>Figure 1: Economic Map of Europe</vt:lpstr>
      <vt:lpstr>Figure 2: Boxplot of Output per capita and Temperature</vt:lpstr>
      <vt:lpstr>Data Sources</vt:lpstr>
      <vt:lpstr>Chetty, R. et al. (2014)</vt:lpstr>
      <vt:lpstr>Figure 1: Economic Mobility across U.S. Commuting Zones (CZs) </vt:lpstr>
      <vt:lpstr>Figure 2: Variations of Intergenerational Mobility in Selected Commuting Zones</vt:lpstr>
      <vt:lpstr>Data Source</vt:lpstr>
      <vt:lpstr>Choi , H., &amp; Varian, H. (2011)</vt:lpstr>
      <vt:lpstr>Figure 1: Motor Vehicles and Parts</vt:lpstr>
      <vt:lpstr>Figure 2: Seasonally Adjusted Initial Claims for Unemployment: Turning Points in Gray</vt:lpstr>
      <vt:lpstr>Figure 3: Visitors to Hong Kong</vt:lpstr>
      <vt:lpstr>Figure 4: Roy Morgan Consumer Confidence for Australia</vt:lpstr>
      <vt:lpstr>Data Sources</vt:lpstr>
      <vt:lpstr>Lazer, D. et al. (2009)</vt:lpstr>
      <vt:lpstr>Figure 1: Community of Political Blogs</vt:lpstr>
      <vt:lpstr>Data Source</vt:lpstr>
      <vt:lpstr>Figure 2: Mobile Devices and the “Tribes” of Users</vt:lpstr>
      <vt:lpstr>Data Source</vt:lpstr>
      <vt:lpstr>Figure 3: Patterns of Communications and their Productivity and Information Loads</vt:lpstr>
      <vt:lpstr>Data Source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Applications of Big Data Analytics on Economics and Business</dc:title>
  <dc:creator>Zhijun Gao</dc:creator>
  <cp:lastModifiedBy>Zhijun Gao</cp:lastModifiedBy>
  <cp:revision>207</cp:revision>
  <dcterms:created xsi:type="dcterms:W3CDTF">2017-07-02T09:33:29Z</dcterms:created>
  <dcterms:modified xsi:type="dcterms:W3CDTF">2017-07-05T06:43:53Z</dcterms:modified>
</cp:coreProperties>
</file>

<file path=docProps/thumbnail.jpeg>
</file>